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1" r:id="rId8"/>
    <p:sldId id="262" r:id="rId9"/>
    <p:sldId id="263" r:id="rId10"/>
    <p:sldId id="275" r:id="rId11"/>
    <p:sldId id="265" r:id="rId12"/>
    <p:sldId id="266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38" autoAdjust="0"/>
    <p:restoredTop sz="94660"/>
  </p:normalViewPr>
  <p:slideViewPr>
    <p:cSldViewPr snapToGrid="0">
      <p:cViewPr>
        <p:scale>
          <a:sx n="80" d="100"/>
          <a:sy n="80" d="100"/>
        </p:scale>
        <p:origin x="-2514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4792133"/>
            <a:ext cx="6858000" cy="834497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5808133"/>
            <a:ext cx="6858000" cy="548217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0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30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38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4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60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16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0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03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0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977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7366B-5D9F-44EF-86A3-0516C7AF488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B2C8-57DD-41C2-B8D9-E3EE9AF1F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78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microsoft.com/office/2007/relationships/media" Target="../media/media1.mp3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9510" y="5143500"/>
            <a:ext cx="6544490" cy="104542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Автор: </a:t>
            </a:r>
            <a:r>
              <a:rPr lang="ru-RU" sz="2800" b="1" i="1" dirty="0" err="1" smtClean="0"/>
              <a:t>Гацаева</a:t>
            </a:r>
            <a:r>
              <a:rPr lang="ru-RU" sz="2800" b="1" i="1" dirty="0" smtClean="0"/>
              <a:t> М.Ш.</a:t>
            </a:r>
          </a:p>
          <a:p>
            <a:r>
              <a:rPr lang="ru-RU" sz="2800" b="1" i="1" dirty="0" smtClean="0"/>
              <a:t>учитель начальных классов.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3143" y="713874"/>
            <a:ext cx="637467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Единственное и множественное число имен прилагательных.</a:t>
            </a:r>
            <a:endParaRPr lang="ru-RU" sz="4800" dirty="0">
              <a:solidFill>
                <a:srgbClr val="FF0000"/>
              </a:solidFill>
              <a:latin typeface="Bookman Old Style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1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023"/>
            <a:ext cx="7886700" cy="53409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sz="2800" dirty="0" smtClean="0"/>
              <a:t>Сформулируйте тему нашего урока</a:t>
            </a:r>
          </a:p>
          <a:p>
            <a:pPr>
              <a:buNone/>
            </a:pPr>
            <a:r>
              <a:rPr lang="ru-RU" dirty="0" smtClean="0"/>
              <a:t>-Мы познакомимся с ……….</a:t>
            </a:r>
          </a:p>
          <a:p>
            <a:pPr>
              <a:buNone/>
            </a:pPr>
            <a:r>
              <a:rPr lang="ru-RU" dirty="0" smtClean="0"/>
              <a:t>-Мы узнаем……….</a:t>
            </a:r>
          </a:p>
          <a:p>
            <a:pPr>
              <a:buNone/>
            </a:pPr>
            <a:r>
              <a:rPr lang="ru-RU" dirty="0" smtClean="0"/>
              <a:t> -Мы научимся……. 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 Работа по теме урока:   Наблюдения над изменением имён прилагательных по числам.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Учебник страница 78  упражнение 135</a:t>
            </a:r>
          </a:p>
          <a:p>
            <a:pPr>
              <a:buNone/>
            </a:pPr>
            <a:r>
              <a:rPr lang="ru-RU" b="1" dirty="0" smtClean="0"/>
              <a:t>  Устно разбирается упр.  </a:t>
            </a:r>
          </a:p>
          <a:p>
            <a:pPr>
              <a:buNone/>
            </a:pPr>
            <a:r>
              <a:rPr lang="ru-RU" b="1" dirty="0" smtClean="0"/>
              <a:t>  Вывод: Число имени прилагательного определяется по числу имени существительного, с которым оно связано.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653143"/>
            <a:ext cx="8731876" cy="577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Имена прилагательные в </a:t>
            </a:r>
            <a:r>
              <a:rPr lang="ru-RU" sz="3200" b="1" dirty="0" smtClean="0"/>
              <a:t>единственном числе </a:t>
            </a:r>
            <a:r>
              <a:rPr lang="ru-RU" sz="3200" dirty="0" smtClean="0"/>
              <a:t>обозначают признак </a:t>
            </a:r>
            <a:r>
              <a:rPr lang="ru-RU" sz="3200" b="1" dirty="0" smtClean="0"/>
              <a:t>одного предмета</a:t>
            </a:r>
            <a:r>
              <a:rPr lang="ru-RU" sz="3200" dirty="0" smtClean="0"/>
              <a:t> и могут отвечать на вопросы: </a:t>
            </a:r>
            <a:r>
              <a:rPr lang="ru-RU" sz="3200" b="1" dirty="0" smtClean="0"/>
              <a:t>какой? какая? какое?</a:t>
            </a:r>
          </a:p>
          <a:p>
            <a:pPr marL="0" indent="0">
              <a:buNone/>
            </a:pPr>
            <a:r>
              <a:rPr lang="ru-RU" sz="3200" dirty="0" smtClean="0"/>
              <a:t>Имена прилагательные во </a:t>
            </a:r>
            <a:r>
              <a:rPr lang="ru-RU" sz="3200" b="1" dirty="0" smtClean="0"/>
              <a:t>множественном числе </a:t>
            </a:r>
            <a:r>
              <a:rPr lang="ru-RU" sz="3200" dirty="0" smtClean="0"/>
              <a:t>обозначают признак </a:t>
            </a:r>
            <a:r>
              <a:rPr lang="ru-RU" sz="3200" b="1" dirty="0" smtClean="0"/>
              <a:t>нескольких предметов</a:t>
            </a:r>
            <a:r>
              <a:rPr lang="ru-RU" sz="3200" dirty="0" smtClean="0"/>
              <a:t> и отвечают на вопрос </a:t>
            </a:r>
            <a:r>
              <a:rPr lang="ru-RU" sz="3200" b="1" dirty="0" smtClean="0"/>
              <a:t>какие?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17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850006"/>
            <a:ext cx="8937938" cy="5352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Упр. 136  стр.  78.</a:t>
            </a:r>
          </a:p>
          <a:p>
            <a:pPr marL="0" indent="0">
              <a:buNone/>
            </a:pPr>
            <a:r>
              <a:rPr lang="ru-RU" sz="3200" b="1" u="sng" dirty="0" smtClean="0"/>
              <a:t>Вариант 1:</a:t>
            </a:r>
            <a:r>
              <a:rPr lang="ru-RU" sz="3600" dirty="0" smtClean="0"/>
              <a:t> записывают словосочетания , в которых есть </a:t>
            </a:r>
            <a:r>
              <a:rPr lang="ru-RU" sz="3600" u="sng" dirty="0" smtClean="0"/>
              <a:t>имена прилагательные единственного числа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200" b="1" u="sng" dirty="0" smtClean="0"/>
              <a:t>Вариант 2:</a:t>
            </a:r>
            <a:r>
              <a:rPr lang="ru-RU" sz="3600" dirty="0" smtClean="0"/>
              <a:t> записывают словосочетания, </a:t>
            </a:r>
            <a:r>
              <a:rPr lang="ru-RU" sz="3600" dirty="0"/>
              <a:t>в которых есть </a:t>
            </a:r>
            <a:r>
              <a:rPr lang="ru-RU" sz="3600" u="sng" dirty="0"/>
              <a:t>имена прилагательные </a:t>
            </a:r>
            <a:r>
              <a:rPr lang="ru-RU" sz="3600" u="sng" dirty="0" smtClean="0"/>
              <a:t>множественного числа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4872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Физминутка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f826d7b61ec2a0b95afe5ecaf91ee7a0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>
                  <p14:trim end="398069.4987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3213" y="5936624"/>
            <a:ext cx="609600" cy="609600"/>
          </a:xfrm>
        </p:spPr>
      </p:pic>
      <p:pic>
        <p:nvPicPr>
          <p:cNvPr id="1026" name="Picture 2" descr="http://mama.kharkov.ua/uploads/posts/2012-03/1332915317_8d2f55acb10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10" y="1867990"/>
            <a:ext cx="7067006" cy="4990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acy;&amp;ncy;&amp;icy;&amp;mcy;&amp;acy;&amp;shcy;&amp;k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49" y="809597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" y="4217294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47" y="1079835"/>
            <a:ext cx="146685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55" y="3721723"/>
            <a:ext cx="1687445" cy="1867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&amp;acy;&amp;ncy;&amp;icy;&amp;mcy;&amp;acy;&amp;shcy;&amp;k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81" y="0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30088 C 0.00139 0.42969 0.08559 0.53446 0.18819 0.53446 C 0.30937 0.53446 0.35312 0.41813 0.37153 0.34782 L 0.39045 0.25393 C 0.4092 0.18362 0.45573 0.06753 0.59253 0.06753 C 0.68003 0.06753 0.77951 0.17206 0.77951 0.30088 C 0.77951 0.42969 0.68003 0.53446 0.59253 0.53446 C 0.45573 0.53446 0.4092 0.41813 0.39045 0.34782 L 0.37153 0.25393 C 0.35312 0.18362 0.30937 0.06753 0.18819 0.06753 C 0.08559 0.06753 0.00139 0.17206 0.00139 0.30088 Z " pathEditMode="relative" rAng="0" ptsTypes="ffFffffFfff">
                                      <p:cBhvr>
                                        <p:cTn id="6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38 -0.1501 L 0.28038 0.09459 C 0.32257 0.14986 0.38541 0.17969 0.45086 0.17969 C 0.52552 0.17969 0.58524 0.14986 0.62708 0.09459 L 0.8276 -0.1501 " pathEditMode="relative" rAng="0" ptsTypes="FffFF">
                                      <p:cBhvr>
                                        <p:cTn id="9" dur="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61" y="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532 -0.14639 C -0.22032 -0.14639 -0.07796 0.01711 -0.07796 0.21994 C -0.07796 0.42137 -0.22032 0.58534 -0.39532 0.58534 C -0.57049 0.58534 -0.7125 0.42137 -0.7125 0.21994 C -0.7125 0.01711 -0.57049 -0.14639 -0.39532 -0.14639 Z " pathEditMode="relative" rAng="0" ptsTypes="fffff">
                                      <p:cBhvr>
                                        <p:cTn id="12" dur="7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289 -0.27197 L -0.57882 -0.4371 C -0.53386 -0.4741 -0.46667 -0.49376 -0.39671 -0.49376 C -0.31684 -0.49376 -0.25296 -0.4741 -0.20799 -0.4371 L 0.00642 -0.271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65" y="-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1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01434 L 0.35973 0.28469 L 0.2474 0.76943 L -0.11232 0.76943 L -0.22413 0.28469 L 0.06771 -0.01434 Z " pathEditMode="relative" rAng="0" ptsTypes="FFFFFF">
                                      <p:cBhvr>
                                        <p:cTn id="18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317500"/>
            <a:ext cx="7886700" cy="317501"/>
          </a:xfrm>
        </p:spPr>
        <p:txBody>
          <a:bodyPr>
            <a:normAutofit fontScale="90000"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079" y="1864813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</a:rPr>
              <a:t>Рефлексия</a:t>
            </a:r>
            <a:r>
              <a:rPr lang="ru-RU" sz="3600" dirty="0" err="1" smtClean="0">
                <a:solidFill>
                  <a:srgbClr val="FF0000"/>
                </a:solidFill>
              </a:rPr>
              <a:t>.Спишите</a:t>
            </a:r>
            <a:r>
              <a:rPr lang="ru-RU" sz="3600" dirty="0" smtClean="0">
                <a:solidFill>
                  <a:srgbClr val="FF0000"/>
                </a:solidFill>
              </a:rPr>
              <a:t> ,</a:t>
            </a:r>
            <a:r>
              <a:rPr lang="ru-RU" sz="3600" dirty="0" err="1" smtClean="0">
                <a:solidFill>
                  <a:srgbClr val="FF0000"/>
                </a:solidFill>
              </a:rPr>
              <a:t>втавьте</a:t>
            </a:r>
            <a:r>
              <a:rPr lang="ru-RU" sz="3600" dirty="0" smtClean="0">
                <a:solidFill>
                  <a:srgbClr val="FF0000"/>
                </a:solidFill>
              </a:rPr>
              <a:t> подходящие по смыслу имена прилагательные.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Пришла ……. весна. Проснулось  ………. солнышко и бросило свои ……. лучи на …….. землю.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Как  определить число имени прилагательного?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Какие  окончания имеют прилагательные во множественном числе?</a:t>
            </a:r>
          </a:p>
        </p:txBody>
      </p:sp>
      <p:pic>
        <p:nvPicPr>
          <p:cNvPr id="7172" name="Picture 4" descr="&amp;bcy;&amp;lcy;&amp;iecy;&amp;scy;&amp;tcy;&amp;yacy;&amp;shcy;&amp;kcy;&amp;i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72252" y="6858000"/>
            <a:ext cx="3393047" cy="253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45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Домашнее задание</a:t>
            </a:r>
          </a:p>
          <a:p>
            <a:r>
              <a:rPr lang="ru-RU" sz="3200" dirty="0" smtClean="0"/>
              <a:t>Упражнение 137 </a:t>
            </a:r>
            <a:r>
              <a:rPr lang="ru-RU" sz="3200" dirty="0" err="1" smtClean="0"/>
              <a:t>стр</a:t>
            </a:r>
            <a:r>
              <a:rPr lang="ru-RU" sz="3200" dirty="0" smtClean="0"/>
              <a:t> 79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9303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-1325563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Молодцы!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zapiskizanudy.ucoz.lv/_ph/24/1/68520218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758" y="3833509"/>
            <a:ext cx="2376264" cy="2553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36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49" y="329500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Мотивация  учащихся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Вот звонок нам дал сигнал-</a:t>
            </a:r>
          </a:p>
          <a:p>
            <a:pPr>
              <a:buNone/>
            </a:pPr>
            <a:r>
              <a:rPr lang="ru-RU" dirty="0" smtClean="0"/>
              <a:t>  Поработать час настал.</a:t>
            </a:r>
          </a:p>
          <a:p>
            <a:pPr>
              <a:buNone/>
            </a:pPr>
            <a:r>
              <a:rPr lang="ru-RU" dirty="0" smtClean="0"/>
              <a:t>  Так что время не теряем</a:t>
            </a:r>
          </a:p>
          <a:p>
            <a:pPr>
              <a:buNone/>
            </a:pPr>
            <a:r>
              <a:rPr lang="ru-RU" dirty="0" smtClean="0"/>
              <a:t>   И работать начинаем.</a:t>
            </a:r>
          </a:p>
          <a:p>
            <a:pPr>
              <a:buNone/>
            </a:pPr>
            <a:r>
              <a:rPr lang="ru-RU" dirty="0" smtClean="0"/>
              <a:t>  Настроимся на хорошую и плодотворную работу. Улыбнёмся друг другу. </a:t>
            </a:r>
          </a:p>
          <a:p>
            <a:pPr>
              <a:buNone/>
            </a:pPr>
            <a:r>
              <a:rPr lang="ru-RU" dirty="0" smtClean="0"/>
              <a:t>   Привет, сосед!</a:t>
            </a:r>
          </a:p>
          <a:p>
            <a:pPr>
              <a:buNone/>
            </a:pPr>
            <a:r>
              <a:rPr lang="ru-RU" dirty="0" smtClean="0"/>
              <a:t>   Улыбнись мне в ответ.</a:t>
            </a:r>
          </a:p>
          <a:p>
            <a:pPr>
              <a:buNone/>
            </a:pPr>
            <a:r>
              <a:rPr lang="ru-RU" dirty="0" smtClean="0"/>
              <a:t>   Я хочу, чтобы ты не грустил,</a:t>
            </a:r>
          </a:p>
          <a:p>
            <a:pPr>
              <a:buNone/>
            </a:pPr>
            <a:r>
              <a:rPr lang="ru-RU" dirty="0" smtClean="0"/>
              <a:t>   Всем улыбки сегодня дарил.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08" y="365126"/>
            <a:ext cx="7916091" cy="13255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Педагогические цели: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67543"/>
            <a:ext cx="7886700" cy="460942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Способствовать развитию умения определять форму числа имени прилагательного, изменять имена прилагательные по числам.</a:t>
            </a:r>
          </a:p>
          <a:p>
            <a:pPr>
              <a:buFontTx/>
              <a:buChar char="-"/>
            </a:pPr>
            <a:r>
              <a:rPr lang="ru-RU" b="1" dirty="0" smtClean="0"/>
              <a:t>Тип урока: </a:t>
            </a:r>
            <a:r>
              <a:rPr lang="ru-RU" dirty="0" smtClean="0"/>
              <a:t>Открытие новых знаний и способов действий, решение учебной задачи.</a:t>
            </a:r>
          </a:p>
          <a:p>
            <a:pPr>
              <a:buFontTx/>
              <a:buChar char="-"/>
            </a:pPr>
            <a:r>
              <a:rPr lang="ru-RU" b="1" dirty="0" smtClean="0"/>
              <a:t>Планируемые результаты</a:t>
            </a:r>
            <a:r>
              <a:rPr lang="ru-RU" dirty="0" smtClean="0"/>
              <a:t>: предметные, личностные,</a:t>
            </a:r>
          </a:p>
          <a:p>
            <a:pPr>
              <a:buFontTx/>
              <a:buChar char="-"/>
            </a:pPr>
            <a:r>
              <a:rPr lang="ru-RU" dirty="0" smtClean="0"/>
              <a:t>Универсальные; познавательные, регулятивные,</a:t>
            </a:r>
          </a:p>
          <a:p>
            <a:pPr>
              <a:buFontTx/>
              <a:buChar char="-"/>
            </a:pPr>
            <a:r>
              <a:rPr lang="ru-RU" dirty="0" smtClean="0"/>
              <a:t> коммуникативные.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Актуализация знаний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68400"/>
            <a:ext cx="7931150" cy="43608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800" dirty="0" smtClean="0">
                <a:solidFill>
                  <a:srgbClr val="FF0000"/>
                </a:solidFill>
              </a:rPr>
              <a:t>Подберите к данным прилагательным подходящие по смыслу имена существительные:</a:t>
            </a:r>
          </a:p>
          <a:p>
            <a:pPr marL="0" indent="0">
              <a:buNone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Крепкая, настоящая ………, наливное, сладкое …….,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Солнечный, ясный ……..,  высотное, каменное ……….,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Широкая,  глубокая ……..,   аккуратный, вежливый ……… . </a:t>
            </a:r>
          </a:p>
          <a:p>
            <a:pPr marL="0" indent="0">
              <a:buNone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Определите род имён прилагательных.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026" name="Picture 2" descr="http://www.edu54.ru/sites/default/files/images/2011/02/f78b9443dd1e49b0ea387cc4aaaff44cc4fcad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84900" y="6858000"/>
            <a:ext cx="4060826" cy="16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273050" y="4324350"/>
            <a:ext cx="88900" cy="762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36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Самоопределение к деятельности.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950" y="17875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5"/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Прочитайте слова</a:t>
            </a:r>
            <a:r>
              <a:rPr lang="ru-RU" sz="4000" dirty="0" smtClean="0">
                <a:solidFill>
                  <a:schemeClr val="accent5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Пушистый, </a:t>
            </a:r>
            <a:r>
              <a:rPr lang="ru-RU" sz="4000" b="1" dirty="0" smtClean="0"/>
              <a:t>весёлые,</a:t>
            </a:r>
            <a:r>
              <a:rPr lang="ru-RU" sz="4000" dirty="0" smtClean="0">
                <a:solidFill>
                  <a:srgbClr val="C00000"/>
                </a:solidFill>
              </a:rPr>
              <a:t> красная, спелое.</a:t>
            </a:r>
          </a:p>
          <a:p>
            <a:pPr marL="0" indent="0">
              <a:buNone/>
            </a:pPr>
            <a:endParaRPr lang="ru-RU" sz="4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5"/>
                </a:solidFill>
              </a:rPr>
              <a:t>Что в них общего?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5"/>
                </a:solidFill>
              </a:rPr>
              <a:t>Найдите  лишнее слово.</a:t>
            </a:r>
          </a:p>
          <a:p>
            <a:pPr marL="0" indent="0">
              <a:buNone/>
            </a:pPr>
            <a:endParaRPr lang="ru-RU" sz="4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 </a:t>
            </a:r>
            <a:endParaRPr lang="ru-RU" sz="4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http://forexaw.com/TERMs/Industry/Appliances/Transportation/img23844_1-5_Tun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16" b="13546"/>
          <a:stretch/>
        </p:blipFill>
        <p:spPr bwMode="auto">
          <a:xfrm>
            <a:off x="4313313" y="7213600"/>
            <a:ext cx="5840249" cy="741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35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6" y="532551"/>
            <a:ext cx="8706118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Запишите словосочетания,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разделяя на две группы.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2472743"/>
            <a:ext cx="8770513" cy="4700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Острые нож.., звонкие чиж.., лесной шалаш.., усатый морж.., высокие этаж.., цветной карандаш...</a:t>
            </a:r>
          </a:p>
          <a:p>
            <a:pPr marL="0" indent="0">
              <a:buNone/>
            </a:pPr>
            <a:r>
              <a:rPr lang="ru-RU" sz="3600" b="1" dirty="0" smtClean="0"/>
              <a:t>                   Работа в группах.</a:t>
            </a:r>
          </a:p>
          <a:p>
            <a:pPr marL="0" indent="0">
              <a:buNone/>
            </a:pPr>
            <a:r>
              <a:rPr lang="ru-RU" sz="3600" b="1" dirty="0" smtClean="0"/>
              <a:t>Взаимопроверка.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8525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Рассмотрите рисунки, составьте словосочетания.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</a:t>
            </a:r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www.61nii.ru/images/news/9-135245387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92574"/>
            <a:ext cx="3238500" cy="3886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molagent.ru/cache/pics/20009/200092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84" y="2094963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48.am15.net/img/ie_img_fi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48.am15.net/img/ie_img_fi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48.am15.net/img/ie_img_fi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hoto3.ask.fm/735/858/870/910003002-1q9flrs-4p797ike0sp7mj5/original/zcxgfhy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70" y="1012774"/>
            <a:ext cx="1271383" cy="953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35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endParaRPr lang="ru-RU" dirty="0"/>
          </a:p>
        </p:txBody>
      </p:sp>
      <p:pic>
        <p:nvPicPr>
          <p:cNvPr id="4098" name="Picture 2" descr="http://www.mestnie.ru/files/imagecache/lightbox/i10ns/5560/21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83"/>
            <a:ext cx="4738397" cy="409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2-fashiony.ru/pic/street/pic/42724/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40"/>
          <a:stretch/>
        </p:blipFill>
        <p:spPr bwMode="auto">
          <a:xfrm>
            <a:off x="4457119" y="711603"/>
            <a:ext cx="4437127" cy="4040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79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8650" y="304801"/>
            <a:ext cx="7886700" cy="60326"/>
          </a:xfrm>
        </p:spPr>
        <p:txBody>
          <a:bodyPr>
            <a:normAutofit fontScale="90000"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5122" name="Picture 2" descr="http://www.arabalarmax.com/data/media/76/Holden_Monaro_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54694"/>
            <a:ext cx="4710953" cy="353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ad4wheels.com/webpics/hires/00002404%20-%202009%20Dodge%20Challenger%20Blacktop%20concept/download.asp?file=2009_Dodge_Challenger_Blacktop_concept_003_5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92" y="1725768"/>
            <a:ext cx="3966567" cy="2635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02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 Microsoft PowerPoint.pptx" id="{8478F513-4EEA-4FB0-B7EF-BAA6859E8596}" vid="{A0151D14-794D-406A-B660-861C79A264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Цветы- желтые тюльпаны-МойШаблон </Template>
  <TotalTime>370</TotalTime>
  <Words>427</Words>
  <Application>Microsoft Office PowerPoint</Application>
  <PresentationFormat>Экран (4:3)</PresentationFormat>
  <Paragraphs>99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Мотивация  учащихся.</vt:lpstr>
      <vt:lpstr> Педагогические цели:</vt:lpstr>
      <vt:lpstr> Актуализация знаний</vt:lpstr>
      <vt:lpstr> Самоопределение к деятельности.</vt:lpstr>
      <vt:lpstr>Запишите словосочетания,   разделяя на две группы.</vt:lpstr>
      <vt:lpstr>Рассмотрите рисунки, составьте словосочетания.</vt:lpstr>
      <vt:lpstr> </vt:lpstr>
      <vt:lpstr> </vt:lpstr>
      <vt:lpstr>Слайд 10</vt:lpstr>
      <vt:lpstr>Слайд 11</vt:lpstr>
      <vt:lpstr>Слайд 12</vt:lpstr>
      <vt:lpstr>Физминутка</vt:lpstr>
      <vt:lpstr> </vt:lpstr>
      <vt:lpstr> 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</cp:lastModifiedBy>
  <cp:revision>34</cp:revision>
  <dcterms:created xsi:type="dcterms:W3CDTF">2014-03-07T16:44:48Z</dcterms:created>
  <dcterms:modified xsi:type="dcterms:W3CDTF">2016-04-16T23:38:32Z</dcterms:modified>
</cp:coreProperties>
</file>