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5" r:id="rId3"/>
    <p:sldId id="274" r:id="rId4"/>
    <p:sldId id="259" r:id="rId5"/>
    <p:sldId id="260" r:id="rId6"/>
    <p:sldId id="261" r:id="rId7"/>
    <p:sldId id="262" r:id="rId8"/>
    <p:sldId id="276" r:id="rId9"/>
    <p:sldId id="277" r:id="rId10"/>
    <p:sldId id="278" r:id="rId11"/>
    <p:sldId id="263" r:id="rId12"/>
    <p:sldId id="266" r:id="rId13"/>
    <p:sldId id="267" r:id="rId14"/>
    <p:sldId id="258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8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58E80-6AB7-48D6-9B7F-1F5229747525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DA55A-611D-44A3-9DAA-C539AF4E0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858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DA55A-611D-44A3-9DAA-C539AF4E047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C4FF4-6EE1-4A76-9B8F-B2F594D6C874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A747-1B53-4B3F-B8D2-D8AB0E128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D201-5F9C-4593-BEFD-74C971F0B552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E6F0-797A-404D-B2F0-96032D2C1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3035-02C7-4538-A480-C6887B19F5A6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664C-3B03-4311-A452-8E87A1DF2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DDE1-E9F2-4B50-AB95-1A36B28481DE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BA6C-DE82-4922-A007-5CB817EE4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A105-3B9A-485F-A7BD-B3B1C1BFF994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7202-91A5-4841-8837-12B3422A9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27-7E97-4B76-A273-97C117DFD6DE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40D1-42AB-456C-B3EB-2E58162D2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DA9A-A9AF-4522-BA4E-959710ABA8F2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3DF-49FF-4AA4-A1AB-8615103FA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31E6-6AC6-4E62-806B-D0CB1E8C6262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0E188-B191-46AC-99B7-5113417AE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9BE0-226E-4980-AAF5-F1A9DF7C7AE8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319C-EFFD-43A6-A723-9E31BBA50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FB44-2B3A-4EA5-B708-4FEB9F41BBF1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51498-F984-481A-8E8C-4DDFA9BC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2.png"/>
          <p:cNvPicPr>
            <a:picLocks noChangeAspect="1"/>
          </p:cNvPicPr>
          <p:nvPr userDrawn="1"/>
        </p:nvPicPr>
        <p:blipFill>
          <a:blip r:embed="rId13" cstate="email">
            <a:lum/>
          </a:blip>
          <a:stretch>
            <a:fillRect/>
          </a:stretch>
        </p:blipFill>
        <p:spPr>
          <a:xfrm>
            <a:off x="0" y="357166"/>
            <a:ext cx="9144000" cy="6500834"/>
          </a:xfrm>
          <a:prstGeom prst="rect">
            <a:avLst/>
          </a:prstGeom>
          <a:effectLst>
            <a:outerShdw blurRad="50800" dist="38100" dir="16200000" rotWithShape="0">
              <a:schemeClr val="bg1">
                <a:alpha val="40000"/>
              </a:schemeClr>
            </a:outerShdw>
          </a:effectLst>
        </p:spPr>
      </p:pic>
      <p:sp>
        <p:nvSpPr>
          <p:cNvPr id="15" name="Прямоугольник 14"/>
          <p:cNvSpPr/>
          <p:nvPr userDrawn="1"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1285860"/>
            <a:ext cx="9144000" cy="521497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outerShdw blurRad="1270000" dist="50800" dir="5400000" algn="ctr" rotWithShape="0">
              <a:schemeClr val="bg1">
                <a:alpha val="43000"/>
              </a:schemeClr>
            </a:out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s1.pic4you.ru/allimage/y2012/08-28/12216/2377705.png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072330" y="4756128"/>
            <a:ext cx="1919268" cy="210187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285720" y="2357430"/>
            <a:ext cx="8572560" cy="2958538"/>
            <a:chOff x="1115616" y="2146448"/>
            <a:chExt cx="7165477" cy="335792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146448"/>
              <a:ext cx="7165477" cy="11527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 </a:t>
              </a: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5085184"/>
              <a:ext cx="5084703" cy="419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 </a:t>
              </a: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000232" y="1142984"/>
            <a:ext cx="5214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70C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Первые дни ребёнка в школе. Трудности адаптации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пути их преодоления»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Автор: учительница  начальных классов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Гацаева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М.Ш.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НИЗКИЙ УРОВЕНЬ АДАПТАЦИИ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Первоклассник отрицательно или индифферентно относится к школе; нередки жалобы на нездоровье; доминирует подавленное настроение; наблюдаются нарушения дисциплины; объясняемый учителем материал усваивается фрагментарно; самостоятельная работа с учебником затруднена; при выполнении учебных заданий не проявляет интереса; к урокам готовится нерегулярно, необходим постоянный контроль со стороны взрослых; сохраняет работоспособность при длительных паузах для отдыха; требует значительной помощи со стороны учителя и родителей; близких друзей в классе не имеет.</a:t>
            </a:r>
          </a:p>
          <a:p>
            <a:pPr>
              <a:defRPr/>
            </a:pP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857232"/>
            <a:ext cx="832011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endParaRPr lang="ru-RU" sz="20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ctr" eaLnBrk="0" hangingPunct="0">
              <a:spcBef>
                <a:spcPts val="0"/>
              </a:spcBef>
              <a:tabLst>
                <a:tab pos="457200" algn="l"/>
              </a:tabLst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Ожидаемый результат</a:t>
            </a:r>
          </a:p>
          <a:p>
            <a:pPr lvl="0" eaLnBrk="0" hangingPunct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Развитие у детей умения слушать, реагировать на действия учителя, планировать свою работу, анализировать полученный результат - то есть умений и способностей, необходимых для успешного обучения в начальной школе.</a:t>
            </a:r>
          </a:p>
          <a:p>
            <a:pPr lvl="0" eaLnBrk="0" hangingPunct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Развитие умения налаживать контакт с другими детьми, выстраивать отношения со взрослыми, быть общительным и интересным для окружающих - то есть умений, позволяющих устанавливать межличностные отношения со сверстниками и педагогами.</a:t>
            </a:r>
          </a:p>
          <a:p>
            <a:pPr lvl="0" eaLnBrk="0" hangingPunct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Формирование умения правильно оценивать свои действия и действия одноклассников, пользоваться простейшими критериями оценки и самооценки  - то есть устойчивой учебной мотивации на фоне позитивных представлений ребенка о себе и низкого уровня школьной тревожности.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38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Как помочь первокласснику?</a:t>
            </a:r>
            <a:r>
              <a:rPr lang="ru-RU" sz="2400" dirty="0">
                <a:solidFill>
                  <a:prstClr val="black"/>
                </a:solidFill>
                <a:latin typeface="Arial"/>
                <a:ea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Arial"/>
                <a:ea typeface="Times New Roman"/>
              </a:rPr>
            </a:br>
            <a:r>
              <a:rPr lang="ru-RU" sz="4000" b="1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4000" b="1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5733255"/>
          </a:xfrm>
        </p:spPr>
        <p:txBody>
          <a:bodyPr/>
          <a:lstStyle/>
          <a:p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Выполнение режима дня позволяет ребёнку сохранить физическое и психическое равновесие, что даёт возможность сохранения эмоционального равновесия. </a:t>
            </a:r>
            <a:endParaRPr lang="ru-RU" sz="1800" b="1" dirty="0" smtClean="0">
              <a:solidFill>
                <a:srgbClr val="7030A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Необходимы ежедневные занятия </a:t>
            </a: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физическими упражнениями, </a:t>
            </a: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прогулки </a:t>
            </a: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свежем воздухе, 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ребенок должен активно двигаться 3-4 </a:t>
            </a:r>
            <a:r>
              <a:rPr lang="ru-RU" sz="18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часа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ru-RU" sz="18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в день.</a:t>
            </a:r>
          </a:p>
          <a:p>
            <a:pPr algn="just"/>
            <a:r>
              <a:rPr lang="ru-RU" sz="18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Нельзя 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кричать на ребенка и тем более </a:t>
            </a:r>
            <a:r>
              <a:rPr lang="ru-RU" sz="18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наказывать его физически, </a:t>
            </a:r>
            <a:r>
              <a:rPr lang="ru-RU" sz="18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важно  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просто разговаривать с ребенком в спокойном тоне</a:t>
            </a:r>
            <a:r>
              <a:rPr lang="ru-RU" sz="18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У</a:t>
            </a:r>
            <a:r>
              <a:rPr lang="ru-RU" sz="18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деляйте 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больше внимания своему ребенку, это </a:t>
            </a:r>
            <a:r>
              <a:rPr lang="ru-RU" sz="18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необходимо 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для него. </a:t>
            </a:r>
            <a:endParaRPr lang="ru-RU" sz="1800" b="1" dirty="0" smtClean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Для развития самостоятельности и активности детей  важно положительно оценивать каждый удавшийся шаг ребёнка, попытку (даже неудачную) самостоятельно найти ответ на вопрос. 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ru-RU" sz="2000" b="1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endParaRPr lang="ru-RU" sz="2000" b="1" dirty="0">
              <a:solidFill>
                <a:srgbClr val="7030A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52681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500042"/>
            <a:ext cx="70009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ru-RU" sz="44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Советы родителям:</a:t>
            </a:r>
            <a:endParaRPr lang="ru-RU" sz="44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500174"/>
            <a:ext cx="85122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Поддержите в ребенке его стремление стать школьником. 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Обсудите с ребенком те правила и нормы, с которыми он встретился в школе. Объясните их необходимость и целесообразность.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Ребенок имеет право на ошибку.</a:t>
            </a:r>
            <a:r>
              <a:rPr lang="ru-RU" sz="2000" b="1" i="1" dirty="0" smtClean="0">
                <a:latin typeface="Times New Roman"/>
                <a:ea typeface="Times New Roman"/>
                <a:cs typeface="+mn-cs"/>
              </a:rPr>
              <a:t>  Поддержите первоклассника в его желании добиться успеха. 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/>
                <a:ea typeface="Times New Roman"/>
                <a:cs typeface="+mn-cs"/>
              </a:rPr>
              <a:t>Составьте вместе с первоклассником распорядок дня                                                следите за его соблюдением.</a:t>
            </a:r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Не пропускайте трудности, возможные у ребенка на начальном этапе овладения учебными навыками.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Если вас что-то беспокоит в поведении ребенка  не стесняйтесь обращаться за советом и консультацией к учителю или школьному психологу. 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 первоклассника должно оставаться достаточно времени для игровых занятий.</a:t>
            </a:r>
          </a:p>
        </p:txBody>
      </p:sp>
    </p:spTree>
    <p:extLst>
      <p:ext uri="{BB962C8B-B14F-4D97-AF65-F5344CB8AC3E}">
        <p14:creationId xmlns:p14="http://schemas.microsoft.com/office/powerpoint/2010/main" xmlns="" val="26961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928686"/>
          </a:xfrm>
        </p:spPr>
        <p:txBody>
          <a:bodyPr/>
          <a:lstStyle/>
          <a:p>
            <a:r>
              <a:rPr lang="ru-RU" dirty="0" smtClean="0"/>
              <a:t> Дети учатся жить у жизни.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357298"/>
            <a:ext cx="8358246" cy="2923877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ребёнка  постоянно критикуют, он учится ненавидеть.</a:t>
            </a: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ребёнок живёт во вражде, он учится агрессивности.</a:t>
            </a: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ребёнка высмеивают, он становится замкнутым.</a:t>
            </a: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ребёнок растёт в упрёках, он учится жить с чувством вины.</a:t>
            </a: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ребёнок растёт в терпимости, он учится принимать других.</a:t>
            </a: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ребёнка подбадривают, он учится верить в себя.</a:t>
            </a: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ребёнка хвалят, он учится быть благодарным.</a:t>
            </a: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ребёнок растёт в честности, он учится быть справедливым.</a:t>
            </a: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ребёнок живёт в безопасности, он учится верить в людей.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571504"/>
          </a:xfrm>
        </p:spPr>
        <p:txBody>
          <a:bodyPr/>
          <a:lstStyle/>
          <a:p>
            <a:r>
              <a:rPr lang="ru-RU" sz="2800" b="1" dirty="0" smtClean="0">
                <a:latin typeface="Bookman Old Style" pitchFamily="18" charset="0"/>
              </a:rPr>
              <a:t>Китайская притча «Ладная семья.»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071546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Жила-была на свете семья. Она была не простая. Более 100 человек насчитывалось в этой семье. И занимала она целое село. Так и жили всей семьёй и всем селом.</a:t>
            </a:r>
          </a:p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Ни ссор , ни ругани ,ни драк и раздоров не было в этой семье. Дошёл слух про эту семью до владыки страны. И решил он проверить, правду ли говорят люди. Прибыл он в село, и душа его возрадовалась: кругом чистота, красота, достаток и мир. Хорошо детям , спокойно старикам. Решил владыка узнать, как они добились такого лада. Пришёл  к главе семьи;  расскажи, как ты добиваешься такого согласия и мира в твоей семье. Старик взял лист бумаги и стал что-то  писать. Затем передал лист владыке. </a:t>
            </a:r>
          </a:p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Тот взял бумагу и стал разбирать что написал старик, с трудом разобрал и удивился.</a:t>
            </a:r>
          </a:p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Три слова были начертаны на бумаге:</a:t>
            </a:r>
          </a:p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ЛЮБОВЬ</a:t>
            </a:r>
            <a:b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 ПРОЩЕНИЕ</a:t>
            </a:r>
            <a:b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ТЕРПЕНИЕ</a:t>
            </a:r>
          </a:p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И в конце листа сто раз любовь, сто раз прощение, сто раз терпение. Прочёл владыка и спросил:</a:t>
            </a:r>
          </a:p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-И всё?</a:t>
            </a:r>
          </a:p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-Да,- ответил старик,- это и есть основа жизни всякой хорошей семьи.</a:t>
            </a:r>
          </a:p>
          <a:p>
            <a:pPr lvl="0" eaLnBrk="0" hangingPunct="0">
              <a:spcBef>
                <a:spcPts val="0"/>
              </a:spcBef>
              <a:buFont typeface="Arial" charset="0"/>
              <a:buChar char="•"/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Хотелось бы, чтобы в вашей семье всегда царила доброта, уважение, взаимопонимание, не было бы ни ссор, ни взаимных упрёков</a:t>
            </a:r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  <a:cs typeface="+mn-cs"/>
              </a:rPr>
              <a:t>.  </a:t>
            </a:r>
            <a:endParaRPr lang="ru-RU" sz="1400" dirty="0">
              <a:solidFill>
                <a:prstClr val="black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Дружите с детьми!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429288"/>
          </a:xfrm>
        </p:spPr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жалейте время для детей,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Разглядите взрослых в них людей, 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Перестаньте ссориться и злиться, 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Попытайтесь с ними подружиться.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их не упрекать,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Научитесь слушать, понимать,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Обогрейте их своим теплом,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Крепостью для них пусть будет дом.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ними пробуйте, ищите,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 всём на свете говорите,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всегда незримо направляйте,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во всех делах им помогайте.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Научитесь детям доверять,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шаг не нужно проверять,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Мненье и совет их уважайте,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Дети- мудрецы не забывайте.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Взрослые надейтесь на детей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любите их душою всей,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как  невозможно описать. 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Вам тогда детей не потерять!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:\фото_5_класса\Малика\IMG-20150902-WA0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142984"/>
            <a:ext cx="4857784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86058"/>
            <a:ext cx="8229600" cy="1571636"/>
          </a:xfrm>
        </p:spPr>
        <p:txBody>
          <a:bodyPr/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Спасибо за внимание</a:t>
            </a:r>
            <a:r>
              <a:rPr lang="ru-RU" b="1" dirty="0" smtClean="0">
                <a:solidFill>
                  <a:srgbClr val="7030A0"/>
                </a:solidFill>
              </a:rPr>
              <a:t>!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1156038">
            <a:off x="587516" y="-1306707"/>
            <a:ext cx="8252240" cy="59596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lvl="3"/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928670"/>
            <a:ext cx="60007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Пусть, став учеником, ребенок продолжает делать сегодня то, что делал вчера. Пусть новое появляется в его жизни постепенно и не ошеломляет лавиной впечатлений».</a:t>
            </a:r>
          </a:p>
          <a:p>
            <a:r>
              <a:rPr lang="ru-RU" sz="2000" dirty="0" smtClean="0"/>
              <a:t>                                           </a:t>
            </a:r>
            <a:r>
              <a:rPr lang="ru-RU" sz="2000" b="1" dirty="0" smtClean="0"/>
              <a:t>В.А.Сухомлинский  </a:t>
            </a:r>
            <a:endParaRPr lang="ru-RU" sz="2000" b="1" dirty="0"/>
          </a:p>
        </p:txBody>
      </p:sp>
      <p:pic>
        <p:nvPicPr>
          <p:cNvPr id="1026" name="Picture 2" descr="I:\фото_5_класса\Малика\IMG-20150902-WA0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643182"/>
            <a:ext cx="5500726" cy="39727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71538" y="7500966"/>
            <a:ext cx="7786710" cy="357214"/>
          </a:xfrm>
        </p:spPr>
        <p:txBody>
          <a:bodyPr/>
          <a:lstStyle/>
          <a:p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596" y="1214422"/>
            <a:ext cx="835824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                                 ЦЕЛИ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Познакомить родительский коллектив с трудностями адаптации детей в первый год обучения.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Дать практические советы по организации общения родителей с первоклассниками.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           ВОПРОСЫ ДЛЯ ОБСУЖДЕНИЯ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Физиологические трудности адаптации первоклассников в школе.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Психологические трудности адаптации первоклассников в школе.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 Система взаимоотношений ребёнка в семье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857248"/>
          </a:xfrm>
        </p:spPr>
        <p:txBody>
          <a:bodyPr/>
          <a:lstStyle/>
          <a:p>
            <a:pPr lvl="0" algn="l">
              <a:spcBef>
                <a:spcPct val="20000"/>
              </a:spcBef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Адаптация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это способность организма</a:t>
            </a:r>
            <a:b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приспосабливаться к изменяющимся условиям окружающей среды.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214554"/>
            <a:ext cx="7886720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Понятие адаптации непосредственно связано с понятием "готовность ребенка к школе" и включает три составляющие: 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адаптацию физиологическую,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адаптацию психологическую,  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адаптацию социальную, или личностную. 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Физиологическая адаптация.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/>
          <a:lstStyle/>
          <a:p>
            <a:pPr lvl="0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Острая адаптация (первые 2-3 недели) - это самое тяжелое время для ребенка.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В этот период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организм ребенка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отличается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значительным напряжением практически всех своих систем, в результате в сентябре многие первоклассники болеют.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Неустойчивое приспособление - организм ребенка находит приемлемые, близкие к оптимальным варианты реакций на новые условия.</a:t>
            </a:r>
          </a:p>
          <a:p>
            <a:pPr lvl="0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Период относительно устойчивого приспособления - организм реагирует на нагрузки с меньшим напряжением.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Психологическая адаптация.</a:t>
            </a:r>
            <a:r>
              <a:rPr lang="ru-RU" sz="2400" dirty="0">
                <a:latin typeface="Arial"/>
                <a:ea typeface="Times New Roman"/>
              </a:rPr>
              <a:t/>
            </a:r>
            <a:br>
              <a:rPr lang="ru-RU" sz="2400" dirty="0">
                <a:latin typeface="Arial"/>
                <a:ea typeface="Times New Roman"/>
              </a:rPr>
            </a:br>
            <a:r>
              <a:rPr lang="ru-RU" sz="4000" b="1" dirty="0">
                <a:latin typeface="Times New Roman"/>
                <a:ea typeface="Times New Roman"/>
              </a:rPr>
              <a:t/>
            </a:r>
            <a:br>
              <a:rPr lang="ru-RU" sz="4000" b="1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Неожиданно начинаются </a:t>
            </a:r>
            <a:r>
              <a:rPr lang="ru-RU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капризы, даже истерики. </a:t>
            </a: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У</a:t>
            </a: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первоклассника </a:t>
            </a: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возникают </a:t>
            </a:r>
            <a:r>
              <a:rPr lang="ru-RU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резкие перепады настроения. </a:t>
            </a: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    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У </a:t>
            </a:r>
            <a:r>
              <a:rPr lang="ru-RU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вашего ребенка – стресс. Стресс - любое сильное воздействие, не переходящее границ адаптивных возможностей нервной системы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45745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  <a:prstGeom prst="rect">
            <a:avLst/>
          </a:prstGeom>
        </p:spPr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Социальная адаптация.</a:t>
            </a:r>
            <a:r>
              <a:rPr lang="ru-RU" sz="2400" dirty="0">
                <a:latin typeface="Arial"/>
                <a:ea typeface="Times New Roman"/>
              </a:rPr>
              <a:t/>
            </a:r>
            <a:br>
              <a:rPr lang="ru-RU" sz="2400" dirty="0">
                <a:latin typeface="Arial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Личностная, или социальная, адаптация связана с желанием и умением ребенка принять новую роль - школьника и достигается целым рядом условий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Адаптация в целом длится от двух до шести месяцев в зависимости от индивидуальных особенностей первоклассника. 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0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7429552" cy="3954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142984"/>
            <a:ext cx="885828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b="1" dirty="0" smtClean="0"/>
              <a:t>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ВЫСОКИЙ УРОВЕНЬ АДАПТАЦИИ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В классе благоприятное статусное положение .</a:t>
            </a:r>
          </a:p>
          <a:p>
            <a:pPr>
              <a:defRPr/>
            </a:pPr>
            <a:r>
              <a:rPr lang="ru-RU" sz="2400" dirty="0" smtClean="0"/>
              <a:t>Первоклассник положительно относится к школе, предъявляемые требования воспринимает адекватно; учебный материал усваивает легко, глубоко и полно овладевает программным материалом; решает усложненные задачи; прилежен, внимательно слушает указания учителя; выполняет поручения без внешнего контроля, охотно и добросовестно; проявляет большой интерес к самостоятельной учебной работе, готовится ко всем урокам.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71528"/>
            <a:ext cx="8229600" cy="846166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64347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СРЕДНИЙ УРОВЕНЬ АДАПТАЦИИ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Первоклассник положительно относится к школе ее посещение не вызывает у него отрицательных эмоций; понимает учебный материал, если учитель излагает его подробно и наглядно; усваивает основное содержание учебных программ, самостоятельно решает типовые задачи; сосредоточен и внимателен при выполнении заданий и поручений взрослого, но при его контроле; бывает сосредоточен только тогда, когда занят чем-то для него интересным; готовится к урокам и выполняет домашние задания почти всегда; дружит со многими одноклассниками 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1158</Words>
  <Application>Microsoft Office PowerPoint</Application>
  <PresentationFormat>Экран (4:3)</PresentationFormat>
  <Paragraphs>111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Родительское собрание</vt:lpstr>
      <vt:lpstr> </vt:lpstr>
      <vt:lpstr> </vt:lpstr>
      <vt:lpstr>Адаптация   -это способность организма приспосабливаться к изменяющимся условиям окружающей среды.</vt:lpstr>
      <vt:lpstr>Физиологическая адаптация. </vt:lpstr>
      <vt:lpstr>Психологическая адаптация.  </vt:lpstr>
      <vt:lpstr>Социальная адаптация. </vt:lpstr>
      <vt:lpstr> </vt:lpstr>
      <vt:lpstr> </vt:lpstr>
      <vt:lpstr> </vt:lpstr>
      <vt:lpstr>  </vt:lpstr>
      <vt:lpstr>Как помочь первокласснику?  </vt:lpstr>
      <vt:lpstr>Слайд 13</vt:lpstr>
      <vt:lpstr> Дети учатся жить у жизни.</vt:lpstr>
      <vt:lpstr>Китайская притча «Ладная семья.»</vt:lpstr>
      <vt:lpstr>Дружите с детьми!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G</cp:lastModifiedBy>
  <cp:revision>70</cp:revision>
  <dcterms:created xsi:type="dcterms:W3CDTF">2014-06-24T15:51:35Z</dcterms:created>
  <dcterms:modified xsi:type="dcterms:W3CDTF">2016-04-14T21:52:45Z</dcterms:modified>
</cp:coreProperties>
</file>