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4" r:id="rId2"/>
    <p:sldId id="276" r:id="rId3"/>
    <p:sldId id="275" r:id="rId4"/>
    <p:sldId id="271" r:id="rId5"/>
    <p:sldId id="272" r:id="rId6"/>
    <p:sldId id="269" r:id="rId7"/>
    <p:sldId id="278" r:id="rId8"/>
    <p:sldId id="270" r:id="rId9"/>
    <p:sldId id="277" r:id="rId10"/>
    <p:sldId id="260" r:id="rId11"/>
    <p:sldId id="261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664" autoAdjust="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2EE8F-1B66-4BDB-AF24-0DF104378B47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5004A-3593-4923-859B-1D729650C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14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004A-3593-4923-859B-1D729650C93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032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2787-64F1-4ADF-AE73-C0C36D7B339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4701BC21-51DF-4A73-872C-CE9B409331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2787-64F1-4ADF-AE73-C0C36D7B339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BC21-51DF-4A73-872C-CE9B40933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2787-64F1-4ADF-AE73-C0C36D7B339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4701BC21-51DF-4A73-872C-CE9B409331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2787-64F1-4ADF-AE73-C0C36D7B339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BC21-51DF-4A73-872C-CE9B40933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2787-64F1-4ADF-AE73-C0C36D7B339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4701BC21-51DF-4A73-872C-CE9B409331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2787-64F1-4ADF-AE73-C0C36D7B339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BC21-51DF-4A73-872C-CE9B40933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2787-64F1-4ADF-AE73-C0C36D7B339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BC21-51DF-4A73-872C-CE9B40933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2787-64F1-4ADF-AE73-C0C36D7B339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BC21-51DF-4A73-872C-CE9B40933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2787-64F1-4ADF-AE73-C0C36D7B339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BC21-51DF-4A73-872C-CE9B40933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2787-64F1-4ADF-AE73-C0C36D7B339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BC21-51DF-4A73-872C-CE9B409331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2787-64F1-4ADF-AE73-C0C36D7B339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BC21-51DF-4A73-872C-CE9B409331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1542787-64F1-4ADF-AE73-C0C36D7B339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701BC21-51DF-4A73-872C-CE9B409331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85720" y="4948894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                                                                             </a:t>
            </a:r>
            <a:endParaRPr lang="ru-RU" sz="28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714488"/>
            <a:ext cx="8572560" cy="40318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Times New Roman"/>
              </a:rPr>
              <a:t>«</a:t>
            </a:r>
            <a:r>
              <a:rPr lang="ru-RU" sz="40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Times New Roman"/>
              </a:rPr>
              <a:t>Формирование УУД  </a:t>
            </a:r>
          </a:p>
          <a:p>
            <a:pPr lvl="0" algn="ctr">
              <a:lnSpc>
                <a:spcPct val="115000"/>
              </a:lnSpc>
            </a:pPr>
            <a:r>
              <a:rPr lang="ru-RU" sz="40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Times New Roman"/>
              </a:rPr>
              <a:t>на уроках </a:t>
            </a:r>
          </a:p>
          <a:p>
            <a:pPr lvl="0" algn="ctr"/>
            <a:r>
              <a:rPr lang="ru-RU" sz="40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Times New Roman"/>
              </a:rPr>
              <a:t>в   начальной школе»</a:t>
            </a:r>
          </a:p>
          <a:p>
            <a:pPr lvl="0" algn="ctr"/>
            <a:r>
              <a:rPr lang="ru-RU" sz="4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  <a:p>
            <a:pPr lvl="0" algn="ctr"/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Автор: </a:t>
            </a:r>
            <a:r>
              <a:rPr lang="ru-RU" sz="28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Гацаева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  М.Ш. </a:t>
            </a:r>
          </a:p>
          <a:p>
            <a:pPr lvl="0" algn="ctr"/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учительница начальных  классов                                                              «</a:t>
            </a:r>
            <a:r>
              <a:rPr lang="ru-RU" sz="28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Дышне-Веденская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 СОШ им. </a:t>
            </a:r>
            <a:r>
              <a:rPr lang="ru-RU" sz="28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Загаева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 А.А».</a:t>
            </a:r>
            <a:endParaRPr lang="ru-RU" sz="4000" b="1" i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12715932" y="4429132"/>
            <a:ext cx="64294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effectLst/>
                <a:latin typeface="Bookman Old Style" panose="02050604050505020204" pitchFamily="18" charset="0"/>
                <a:ea typeface="Times New Roman"/>
              </a:rPr>
              <a:t> </a:t>
            </a:r>
            <a:endParaRPr lang="ru-RU" sz="1600" dirty="0" smtClean="0">
              <a:effectLst/>
              <a:latin typeface="Bookman Old Style" panose="02050604050505020204" pitchFamily="18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i="1" dirty="0" smtClean="0">
                <a:effectLst/>
                <a:latin typeface="Bookman Old Style" panose="02050604050505020204" pitchFamily="18" charset="0"/>
                <a:ea typeface="Times New Roman"/>
              </a:rPr>
              <a:t> </a:t>
            </a:r>
            <a:endParaRPr lang="ru-RU" sz="1600" dirty="0" smtClean="0">
              <a:effectLst/>
              <a:latin typeface="Bookman Old Style" panose="02050604050505020204" pitchFamily="18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effectLst/>
                <a:latin typeface="Bookman Old Style" panose="02050604050505020204" pitchFamily="18" charset="0"/>
                <a:ea typeface="Times New Roman"/>
              </a:rPr>
              <a:t>  </a:t>
            </a:r>
            <a:r>
              <a:rPr lang="ru-RU" sz="1600" dirty="0" smtClean="0">
                <a:effectLst/>
                <a:latin typeface="Bookman Old Style" panose="02050604050505020204" pitchFamily="18" charset="0"/>
                <a:ea typeface="Times New Roman"/>
              </a:rPr>
              <a:t>.</a:t>
            </a:r>
          </a:p>
          <a:p>
            <a:r>
              <a:rPr lang="ru-RU" sz="2000" b="1" i="1" dirty="0" smtClean="0">
                <a:effectLst/>
                <a:latin typeface="Bookman Old Style" panose="02050604050505020204" pitchFamily="18" charset="0"/>
                <a:ea typeface="Times New Roman"/>
              </a:rPr>
              <a:t> 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64" y="1482169"/>
            <a:ext cx="8715436" cy="537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endParaRPr lang="ru-RU" sz="2000" dirty="0" smtClean="0">
              <a:latin typeface="Bookman Old Style" panose="02050604050505020204" pitchFamily="18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New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NewRoman"/>
              </a:rPr>
              <a:t>Для формирования УУД технология проведения уроков каждого типа должна реализовать  </a:t>
            </a:r>
            <a:r>
              <a:rPr lang="ru-RU" dirty="0" err="1" smtClean="0">
                <a:solidFill>
                  <a:srgbClr val="000000"/>
                </a:solidFill>
                <a:latin typeface="Bookman Old Style" panose="02050604050505020204" pitchFamily="18" charset="0"/>
                <a:ea typeface="TimesNewRoman"/>
              </a:rPr>
              <a:t>деятельностный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NewRoman"/>
              </a:rPr>
              <a:t>  метод обучения. Надо проектировать свои уроки на основе этой технологии. Например, уроки  «открытия» новых учебных знаний включает в себя следующие шаги:</a:t>
            </a:r>
            <a:endParaRPr lang="ru-RU" dirty="0" smtClean="0">
              <a:latin typeface="Bookman Old Style" panose="02050604050505020204" pitchFamily="18" charset="0"/>
              <a:ea typeface="Times New Roman"/>
            </a:endParaRPr>
          </a:p>
          <a:p>
            <a:pPr marL="342900" indent="-342900" algn="ctr">
              <a:spcAft>
                <a:spcPts val="0"/>
              </a:spcAft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NewRoman"/>
              </a:rPr>
              <a:t>Мотивация к учебной деятельности.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NewRoman"/>
              </a:rPr>
              <a:t>2. Актуализация и фиксирование затруднения в пробном учебном действии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NewRoman"/>
              </a:rPr>
              <a:t>3. Выявление места и причины затруднения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NewRoman"/>
              </a:rPr>
              <a:t>4. Построение проекта выхода из затруднения (цель, план, способ, средства).</a:t>
            </a: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/>
              </a:rPr>
              <a:t>5. Реализация построенного проекта.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/>
              </a:rPr>
              <a:t>6. Первичное закрепление с проговариванием во внешней речи.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/>
              </a:rPr>
              <a:t>7. Самостоятельная работа с самопроверкой по эталону.</a:t>
            </a: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NewRoman"/>
              </a:rPr>
              <a:t> .</a:t>
            </a:r>
            <a:endParaRPr lang="ru-RU" b="1" dirty="0" smtClean="0">
              <a:solidFill>
                <a:srgbClr val="002060"/>
              </a:solidFill>
              <a:latin typeface="Bookman Old Style" panose="02050604050505020204" pitchFamily="18" charset="0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NewRoman"/>
              </a:rPr>
              <a:t>8. Включение в систему знаний и повторение.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NewRoman"/>
              </a:rPr>
              <a:t>9. Рефлексия учебной деятельности на уроке (итог урока).</a:t>
            </a:r>
            <a:endParaRPr lang="ru-RU" b="1" dirty="0" smtClean="0">
              <a:solidFill>
                <a:srgbClr val="002060"/>
              </a:solidFill>
              <a:latin typeface="Calibri"/>
              <a:ea typeface="Times New Roman"/>
            </a:endParaRPr>
          </a:p>
          <a:p>
            <a:pPr marL="342900" indent="-342900" algn="ctr">
              <a:spcAft>
                <a:spcPts val="0"/>
              </a:spcAft>
              <a:buAutoNum type="arabicPeriod"/>
            </a:pP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428604"/>
            <a:ext cx="678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Bookman Old Style" panose="02050604050505020204" pitchFamily="18" charset="0"/>
                <a:ea typeface="Times New Roman"/>
              </a:rPr>
              <a:t>Как же спроектировать урок?</a:t>
            </a:r>
            <a:endParaRPr lang="ru-RU" sz="2800" dirty="0" smtClean="0">
              <a:latin typeface="Bookman Old Style" panose="02050604050505020204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1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428604"/>
            <a:ext cx="8715436" cy="624792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Bookman Old Style" panose="02050604050505020204" pitchFamily="18" charset="0"/>
                <a:ea typeface="Times New Roman"/>
              </a:rPr>
              <a:t>Действия учителя позволяющие  сформировать универсальные учебные действия.</a:t>
            </a:r>
            <a:endParaRPr lang="ru-RU" b="1" i="1" dirty="0" smtClean="0">
              <a:latin typeface="Bookman Old Style" panose="02050604050505020204" pitchFamily="18" charset="0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Bookman Old Style" panose="02050604050505020204" pitchFamily="18" charset="0"/>
                <a:ea typeface="Times New Roman"/>
              </a:rPr>
              <a:t>В своей работе я стараюсь придерживаться следующих правил: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Bookman Old Style" panose="02050604050505020204" pitchFamily="18" charset="0"/>
                <a:ea typeface="Times New Roman"/>
              </a:rPr>
              <a:t>Учитель, создавая проблемную ситуацию,                               обнаруживая противоречивость или недостаточность знаний, вместе с детьми определяет цель урока.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Bookman Old Style" panose="02050604050505020204" pitchFamily="18" charset="0"/>
                <a:ea typeface="Times New Roman"/>
              </a:rPr>
              <a:t>Учитель учит ребенка ставить цели и искать пути их достижения, а также решения возникающих проблем.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Bookman Old Style" panose="02050604050505020204" pitchFamily="18" charset="0"/>
                <a:ea typeface="Times New Roman"/>
              </a:rPr>
              <a:t>Перед началом решения составляется                                       совместный план действий.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Bookman Old Style" panose="02050604050505020204" pitchFamily="18" charset="0"/>
                <a:ea typeface="Times New Roman"/>
              </a:rPr>
              <a:t>Учитель привлекает детей к открытию новых знаний.                        Они вместе обсуждают, для чего нужно то или иное знание,               как оно пригодится в жизни.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Bookman Old Style" panose="02050604050505020204" pitchFamily="18" charset="0"/>
                <a:ea typeface="Times New Roman"/>
              </a:rPr>
              <a:t>Учитель учит детей тем навыкам, которые им пригодятся в работе с информацией - пересказу, составлению плана,                   способам эффективного запоминания, знакомит с разными источниками, используемыми для поиска информации.                         В ходе учебной деятельности развивается память                                    и мышления детей. </a:t>
            </a:r>
            <a:endParaRPr lang="ru-RU" b="1" dirty="0">
              <a:latin typeface="Bookman Old Style" panose="02050604050505020204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32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2857496"/>
            <a:ext cx="7403956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4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37192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14488"/>
            <a:ext cx="8286808" cy="427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Bookman Old Style" panose="02050604050505020204" pitchFamily="18" charset="0"/>
                <a:ea typeface="Times New Roman"/>
              </a:rPr>
              <a:t>Создание условий  для формирования универсальных учебных действий в ходе усвоения разных предметных дисциплин учащимися начальной школы.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Bookman Old Style" panose="02050604050505020204" pitchFamily="18" charset="0"/>
                <a:ea typeface="Times New Roman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Задачи:</a:t>
            </a:r>
            <a:endParaRPr lang="ru-RU" sz="2400" b="1" dirty="0" smtClean="0">
              <a:latin typeface="Bookman Old Style" panose="02050604050505020204" pitchFamily="18" charset="0"/>
              <a:ea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 smtClean="0">
                <a:latin typeface="Bookman Old Style" panose="02050604050505020204" pitchFamily="18" charset="0"/>
                <a:ea typeface="Times New Roman"/>
              </a:rPr>
              <a:t>Изучить сущность универсальных учебных действий.</a:t>
            </a: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 smtClean="0">
                <a:latin typeface="Bookman Old Style" panose="02050604050505020204" pitchFamily="18" charset="0"/>
                <a:ea typeface="Times New Roman"/>
              </a:rPr>
              <a:t>Проанализировать УМК «Школа России»  с целью выявления его возможности в создании условий для формирования УУД .</a:t>
            </a: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 smtClean="0">
                <a:latin typeface="Bookman Old Style" panose="02050604050505020204" pitchFamily="18" charset="0"/>
                <a:ea typeface="Times New Roman"/>
              </a:rPr>
              <a:t>Разработать систему заданий, вопросов,  учебных ситуаций способствующих формирования УУД. Создавать условия для формирования УУД на каждом этапе урока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04"/>
            <a:ext cx="85725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+mj-cs"/>
              </a:rPr>
              <a:t>Главная  цель работы над темой: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1166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857364"/>
            <a:ext cx="8643998" cy="48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Bookman Old Style" panose="02050604050505020204" pitchFamily="18" charset="0"/>
                <a:ea typeface="Times New Roman"/>
              </a:rPr>
              <a:t>.  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43050"/>
            <a:ext cx="8429684" cy="385951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 smtClean="0">
                <a:latin typeface="Bookman Old Style" panose="02050604050505020204" pitchFamily="18" charset="0"/>
                <a:ea typeface="Times New Roman"/>
              </a:rPr>
              <a:t>Сформированность</a:t>
            </a:r>
            <a:r>
              <a:rPr lang="ru-RU" sz="2400" dirty="0" smtClean="0">
                <a:latin typeface="Bookman Old Style" panose="02050604050505020204" pitchFamily="18" charset="0"/>
                <a:ea typeface="Times New Roman"/>
              </a:rPr>
              <a:t>  у школьников универсальных учебных действий (личностных, познавательных, регулятивных и коммуникативных), позволяющих учащимися самостоятельно организовать собственную деятельность по решению задач и проблем, готовность к самосовершенствованию и саморазвитию.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Bookman Old Style" panose="02050604050505020204" pitchFamily="18" charset="0"/>
                <a:ea typeface="Times New Roman"/>
              </a:rPr>
              <a:t>Повышение уровня профессионализма учителя</a:t>
            </a:r>
          </a:p>
          <a:p>
            <a:pPr algn="ctr"/>
            <a:r>
              <a:rPr lang="ru-RU" sz="2400" dirty="0" smtClean="0">
                <a:latin typeface="Bookman Old Style" panose="02050604050505020204" pitchFamily="18" charset="0"/>
                <a:ea typeface="Times New Roman"/>
              </a:rPr>
              <a:t>Повышение качества преподавания предметов.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28604"/>
            <a:ext cx="821537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</a:rPr>
              <a:t>Предполагаемые результаты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Направления работы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  <a:ea typeface="Times New Roman"/>
              </a:rPr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572560" cy="5143536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800" dirty="0" smtClean="0">
                <a:solidFill>
                  <a:srgbClr val="7030A0"/>
                </a:solidFill>
                <a:latin typeface="Bookman Old Style" panose="02050604050505020204" pitchFamily="18" charset="0"/>
                <a:ea typeface="Times New Roman"/>
              </a:rPr>
              <a:t>                       </a:t>
            </a:r>
            <a:r>
              <a:rPr lang="ru-RU" sz="3800" b="1" i="1" dirty="0" smtClean="0">
                <a:latin typeface="Bookman Old Style" panose="02050604050505020204" pitchFamily="18" charset="0"/>
                <a:ea typeface="Times New Roman"/>
              </a:rPr>
              <a:t>Профессиональное</a:t>
            </a:r>
            <a:endParaRPr lang="ru-RU" dirty="0" smtClean="0">
              <a:latin typeface="Bookman Old Style" panose="02050604050505020204" pitchFamily="18" charset="0"/>
              <a:ea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3200" b="1" dirty="0" smtClean="0">
                <a:latin typeface="Bookman Old Style" panose="02050604050505020204" pitchFamily="18" charset="0"/>
                <a:ea typeface="Times New Roman"/>
              </a:rPr>
              <a:t>Изучение  новых образовательных стандартов новых программ и учебников, выявление их особенностей, особое внимание уделить программе формирования УУД.                            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3200" b="1" dirty="0" smtClean="0">
                <a:latin typeface="Bookman Old Style" panose="02050604050505020204" pitchFamily="18" charset="0"/>
                <a:ea typeface="Times New Roman"/>
              </a:rPr>
              <a:t>Совершенствование своих знаний в области классической и современной педагогики  и методики. 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3200" b="1" dirty="0" smtClean="0">
                <a:latin typeface="Bookman Old Style" panose="02050604050505020204" pitchFamily="18" charset="0"/>
                <a:ea typeface="Times New Roman"/>
              </a:rPr>
              <a:t>Повышение квалификации на семинарах и курсах для учителей начальных классов.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endParaRPr lang="ru-RU" sz="3200" dirty="0" smtClean="0">
              <a:latin typeface="Bookman Old Style" panose="02050604050505020204" pitchFamily="18" charset="0"/>
              <a:ea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endParaRPr lang="ru-RU" sz="3200" dirty="0" smtClean="0">
              <a:latin typeface="Bookman Old Style" panose="02050604050505020204" pitchFamily="18" charset="0"/>
              <a:ea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endParaRPr lang="ru-RU" sz="3200" dirty="0" smtClean="0">
              <a:latin typeface="Bookman Old Style" panose="02050604050505020204" pitchFamily="18" charset="0"/>
              <a:ea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endParaRPr lang="ru-RU" sz="3200" dirty="0" smtClean="0">
              <a:latin typeface="Bookman Old Style" panose="02050604050505020204" pitchFamily="18" charset="0"/>
              <a:ea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endParaRPr lang="ru-RU" dirty="0" smtClean="0">
              <a:latin typeface="Bookman Old Style" panose="02050604050505020204" pitchFamily="18" charset="0"/>
              <a:ea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endParaRPr lang="ru-RU" dirty="0" smtClean="0">
              <a:latin typeface="Bookman Old Style" panose="02050604050505020204" pitchFamily="18" charset="0"/>
              <a:ea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endParaRPr lang="ru-RU" dirty="0" smtClean="0">
              <a:latin typeface="Bookman Old Style" panose="02050604050505020204" pitchFamily="18" charset="0"/>
              <a:ea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endParaRPr lang="ru-RU" dirty="0" smtClean="0">
              <a:latin typeface="Bookman Old Style" panose="02050604050505020204" pitchFamily="18" charset="0"/>
              <a:ea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endParaRPr lang="ru-RU" dirty="0" smtClean="0">
              <a:latin typeface="Bookman Old Style" panose="02050604050505020204" pitchFamily="18" charset="0"/>
              <a:ea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endParaRPr lang="ru-RU" dirty="0" smtClean="0">
              <a:latin typeface="Bookman Old Style" panose="02050604050505020204" pitchFamily="18" charset="0"/>
              <a:ea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501122" cy="4929222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buNone/>
            </a:pPr>
            <a:endParaRPr lang="ru-RU" sz="3200" b="1" dirty="0" smtClean="0">
              <a:solidFill>
                <a:schemeClr val="tx1"/>
              </a:solidFill>
              <a:latin typeface="Bookman Old Style" panose="02050604050505020204" pitchFamily="18" charset="0"/>
              <a:ea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6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Times New Roman"/>
              </a:rPr>
              <a:t>Применение на уроках новых педагогических технологий, форм, методов и приёмов, способствующих формированию УУД.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6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Times New Roman"/>
              </a:rPr>
              <a:t>Отслеживание состояния и динамики уровня </a:t>
            </a:r>
            <a:r>
              <a:rPr lang="ru-RU" sz="6400" b="1" dirty="0" err="1" smtClean="0">
                <a:solidFill>
                  <a:schemeClr val="tx1"/>
                </a:solidFill>
                <a:latin typeface="Bookman Old Style" panose="02050604050505020204" pitchFamily="18" charset="0"/>
                <a:ea typeface="Times New Roman"/>
              </a:rPr>
              <a:t>сформированности</a:t>
            </a:r>
            <a:r>
              <a:rPr lang="ru-RU" sz="6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Times New Roman"/>
              </a:rPr>
              <a:t> универсальных учебных действий у школьников.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6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Times New Roman"/>
              </a:rPr>
              <a:t>Активное участие в работе школьного МО учителей начальных классов.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6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Times New Roman"/>
              </a:rPr>
              <a:t>Оптимальное развитие каждого ребёнка на основе педагогической поддержки его индивидуальности,  привлечение их к участию в научно-практических конференциях, конкурсах творческих работ, олимпиадах.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6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Times New Roman"/>
              </a:rPr>
              <a:t> Изучение опыта работы лучших учителей школы, района, участие в обмене опытом.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6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Times New Roman"/>
              </a:rPr>
              <a:t>Периодическое  проведение самоанализа  профессиональной деятельности.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6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Times New Roman"/>
              </a:rPr>
              <a:t>Систематизация  материалов методической, педагогической и психологической литературы по теме ,создание папки лучших разработок уроков, интересных приемов и находок на уроке, сценариев внеклассных мероприятий.</a:t>
            </a:r>
          </a:p>
          <a:p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00042"/>
            <a:ext cx="757242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i="1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+mj-cs"/>
              </a:rPr>
              <a:t>Методическое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500174"/>
            <a:ext cx="8429684" cy="240065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 err="1" smtClean="0">
                <a:latin typeface="Bookman Old Style" panose="02050604050505020204" pitchFamily="18" charset="0"/>
                <a:ea typeface="Times New Roman"/>
              </a:rPr>
              <a:t>ЛичностныеУУД</a:t>
            </a:r>
            <a:r>
              <a:rPr lang="ru-RU" sz="2400" b="1" i="1" dirty="0" smtClean="0"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dirty="0" smtClean="0">
                <a:latin typeface="Bookman Old Style" panose="02050604050505020204" pitchFamily="18" charset="0"/>
                <a:ea typeface="Times New Roman"/>
              </a:rPr>
              <a:t>(</a:t>
            </a:r>
            <a:r>
              <a:rPr lang="ru-RU" dirty="0" err="1" smtClean="0">
                <a:latin typeface="Bookman Old Style" panose="02050604050505020204" pitchFamily="18" charset="0"/>
                <a:ea typeface="Times New Roman"/>
              </a:rPr>
              <a:t>Самоопределение,смыслообразование,нравственно-эстетическое</a:t>
            </a:r>
            <a:r>
              <a:rPr lang="ru-RU" dirty="0" smtClean="0">
                <a:latin typeface="Bookman Old Style" panose="02050604050505020204" pitchFamily="18" charset="0"/>
                <a:ea typeface="Times New Roman"/>
              </a:rPr>
              <a:t> оценивание)</a:t>
            </a:r>
            <a:r>
              <a:rPr lang="ru-RU" b="1" dirty="0" smtClean="0">
                <a:latin typeface="Bookman Old Style" panose="02050604050505020204" pitchFamily="18" charset="0"/>
                <a:ea typeface="Times New Roman"/>
              </a:rPr>
              <a:t>. </a:t>
            </a:r>
            <a:r>
              <a:rPr lang="ru-RU" dirty="0" smtClean="0">
                <a:latin typeface="Bookman Old Style" panose="02050604050505020204" pitchFamily="18" charset="0"/>
                <a:ea typeface="Times New Roman"/>
              </a:rPr>
              <a:t> Они позволяют сделать учение осмысленным, увязывая их с реальными жизненными целями и ситуациями. Личностные действия направлены на осознание, исследование и принятие жизненных ценностей, позволяют сориентироваться в нравственных нормах и правилах, выработать свою жизненную позицию в отношении мира.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28604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F4680B"/>
              </a:buClr>
              <a:buSzPct val="75000"/>
            </a:pPr>
            <a:r>
              <a:rPr lang="ru-RU" sz="2800" b="1" dirty="0" smtClean="0">
                <a:solidFill>
                  <a:srgbClr val="C00000"/>
                </a:solidFill>
              </a:rPr>
              <a:t>Структура универсальных учебных действий включает в себя:</a:t>
            </a:r>
            <a:r>
              <a:rPr lang="ru-RU" sz="2800" dirty="0" smtClean="0">
                <a:solidFill>
                  <a:srgbClr val="55554A"/>
                </a:solidFill>
              </a:rPr>
              <a:t> </a:t>
            </a:r>
            <a:endParaRPr lang="ru-RU" sz="2800" dirty="0">
              <a:solidFill>
                <a:srgbClr val="55554A"/>
              </a:solidFill>
            </a:endParaRPr>
          </a:p>
        </p:txBody>
      </p:sp>
      <p:pic>
        <p:nvPicPr>
          <p:cNvPr id="1026" name="Picture 2" descr="F:\фото_Семинара\110920142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9289">
            <a:off x="222974" y="4069569"/>
            <a:ext cx="4048264" cy="2475842"/>
          </a:xfrm>
          <a:prstGeom prst="rect">
            <a:avLst/>
          </a:prstGeom>
          <a:noFill/>
        </p:spPr>
      </p:pic>
      <p:pic>
        <p:nvPicPr>
          <p:cNvPr id="1027" name="Picture 3" descr="F:\фото_Семинара\1109201426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9304">
            <a:off x="4905993" y="4169563"/>
            <a:ext cx="3649328" cy="226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71480"/>
            <a:ext cx="8286808" cy="224676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 err="1" smtClean="0">
                <a:latin typeface="Bookman Old Style" panose="02050604050505020204" pitchFamily="18" charset="0"/>
                <a:ea typeface="Times New Roman"/>
              </a:rPr>
              <a:t>РегулятивныеУУД</a:t>
            </a:r>
            <a:r>
              <a:rPr lang="ru-RU" sz="2000" b="1" i="1" dirty="0" smtClean="0">
                <a:latin typeface="Bookman Old Style" panose="02050604050505020204" pitchFamily="18" charset="0"/>
                <a:ea typeface="Times New Roman"/>
              </a:rPr>
              <a:t>                                                               </a:t>
            </a:r>
            <a:r>
              <a:rPr lang="ru-RU" sz="2000" dirty="0" smtClean="0">
                <a:latin typeface="Bookman Old Style" panose="02050604050505020204" pitchFamily="18" charset="0"/>
                <a:ea typeface="Times New Roman"/>
              </a:rPr>
              <a:t>(</a:t>
            </a:r>
            <a:r>
              <a:rPr lang="ru-RU" sz="2000" dirty="0" err="1" smtClean="0">
                <a:latin typeface="Bookman Old Style" panose="02050604050505020204" pitchFamily="18" charset="0"/>
                <a:ea typeface="Times New Roman"/>
              </a:rPr>
              <a:t>целеполагание</a:t>
            </a:r>
            <a:r>
              <a:rPr lang="ru-RU" sz="2000" dirty="0" smtClean="0">
                <a:latin typeface="Bookman Old Style" panose="02050604050505020204" pitchFamily="18" charset="0"/>
                <a:ea typeface="Times New Roman"/>
              </a:rPr>
              <a:t>, планирование, прогнозирование, контроль, коррекция, оценка, </a:t>
            </a:r>
            <a:r>
              <a:rPr lang="ru-RU" sz="2000" dirty="0" err="1" smtClean="0">
                <a:latin typeface="Bookman Old Style" panose="02050604050505020204" pitchFamily="18" charset="0"/>
                <a:ea typeface="Times New Roman"/>
              </a:rPr>
              <a:t>саморегуляция</a:t>
            </a:r>
            <a:r>
              <a:rPr lang="ru-RU" sz="2000" dirty="0" smtClean="0">
                <a:latin typeface="Bookman Old Style" panose="02050604050505020204" pitchFamily="18" charset="0"/>
                <a:ea typeface="Times New Roman"/>
              </a:rPr>
              <a:t>)</a:t>
            </a:r>
            <a:r>
              <a:rPr lang="ru-RU" sz="2000" b="1" dirty="0" smtClean="0">
                <a:latin typeface="Bookman Old Style" panose="02050604050505020204" pitchFamily="18" charset="0"/>
                <a:ea typeface="Times New Roman"/>
              </a:rPr>
              <a:t>.                                                </a:t>
            </a:r>
            <a:r>
              <a:rPr lang="ru-RU" sz="2000" dirty="0" smtClean="0">
                <a:latin typeface="Bookman Old Style" panose="02050604050505020204" pitchFamily="18" charset="0"/>
                <a:ea typeface="Times New Roman"/>
              </a:rPr>
              <a:t>Они обеспечивают возможность управления познавательной и учебной деятельностью посредством постановки целей, планирования, контроля, коррекции своих действий,                                         оценки успешности усвоения.</a:t>
            </a:r>
          </a:p>
        </p:txBody>
      </p:sp>
      <p:pic>
        <p:nvPicPr>
          <p:cNvPr id="2050" name="Picture 2" descr="F:\фото_5_класса\Малика\IMG-20150902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86058"/>
            <a:ext cx="6715172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8286808" cy="219752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4680B"/>
              </a:buClr>
              <a:buSzPct val="75000"/>
            </a:pPr>
            <a:r>
              <a:rPr lang="ru-RU" sz="2800" b="1" i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Познавательные УУД                     </a:t>
            </a:r>
            <a:endParaRPr lang="ru-RU" sz="1200" b="1" i="1" dirty="0" smtClean="0">
              <a:solidFill>
                <a:prstClr val="black"/>
              </a:solidFill>
              <a:latin typeface="Bookman Old Style" panose="02050604050505020204" pitchFamily="18" charset="0"/>
              <a:ea typeface="Times New Roman"/>
            </a:endParaRPr>
          </a:p>
          <a:p>
            <a:pPr marL="342900" lvl="0" indent="-342900">
              <a:spcBef>
                <a:spcPct val="20000"/>
              </a:spcBef>
              <a:buClr>
                <a:srgbClr val="F4680B"/>
              </a:buClr>
              <a:buSzPct val="75000"/>
            </a:pPr>
            <a:r>
              <a:rPr lang="ru-RU" sz="2400" dirty="0" smtClean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(</a:t>
            </a:r>
            <a:r>
              <a:rPr lang="ru-RU" sz="2000" dirty="0" err="1" smtClean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общеучебные</a:t>
            </a:r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 универсальные действия, логические универсальные действия, постановка и решение проблем). Они  включают действия исследования, поиска, отбора и структурирования необходимой информации, моделирование изучаемого содержания.    </a:t>
            </a:r>
          </a:p>
        </p:txBody>
      </p:sp>
      <p:pic>
        <p:nvPicPr>
          <p:cNvPr id="3074" name="Picture 2" descr="F:\фото_Семинара\110920142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71744"/>
            <a:ext cx="6929486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501122" cy="2677656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latin typeface="Bookman Old Style" panose="02050604050505020204" pitchFamily="18" charset="0"/>
                <a:ea typeface="Times New Roman"/>
              </a:rPr>
              <a:t>Коммуникативные УУД                                 </a:t>
            </a:r>
            <a:r>
              <a:rPr lang="ru-RU" sz="2400" b="1" dirty="0" smtClean="0"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  <a:ea typeface="Times New Roman"/>
              </a:rPr>
              <a:t>(</a:t>
            </a:r>
            <a:r>
              <a:rPr lang="ru-RU" dirty="0" smtClean="0">
                <a:latin typeface="Bookman Old Style" panose="02050604050505020204" pitchFamily="18" charset="0"/>
                <a:ea typeface="Times New Roman"/>
              </a:rPr>
              <a:t>планирование учебного сотрудничества, постановка вопросов, разрешение </a:t>
            </a:r>
            <a:r>
              <a:rPr lang="ru-RU" dirty="0" err="1" smtClean="0">
                <a:latin typeface="Bookman Old Style" panose="02050604050505020204" pitchFamily="18" charset="0"/>
                <a:ea typeface="Times New Roman"/>
              </a:rPr>
              <a:t>конфликтов,контроль</a:t>
            </a:r>
            <a:r>
              <a:rPr lang="ru-RU" dirty="0" smtClean="0">
                <a:latin typeface="Bookman Old Style" panose="02050604050505020204" pitchFamily="18" charset="0"/>
                <a:ea typeface="Times New Roman"/>
              </a:rPr>
              <a:t>, коррекция).Они  обеспечивают возможности сотрудничества: умение слышать, слушать и понимать партнера, планировать и согласованно выполнять совместную деятельность, распределять роли, взаимно контролировать действия друг друга, уметь договариваться, вести дискуссию, правильно выражать свои мысли, оказывать поддержку друг другу и эффективно сотрудничать как с учителем, так и со сверстниками</a:t>
            </a:r>
            <a:endParaRPr lang="ru-RU" dirty="0"/>
          </a:p>
        </p:txBody>
      </p:sp>
      <p:pic>
        <p:nvPicPr>
          <p:cNvPr id="4099" name="Picture 3" descr="F:\Малика\IMG_20131024_121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71810"/>
            <a:ext cx="7643866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281</TotalTime>
  <Words>707</Words>
  <Application>Microsoft Office PowerPoint</Application>
  <PresentationFormat>Экран (4:3)</PresentationFormat>
  <Paragraphs>78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Decatur</vt:lpstr>
      <vt:lpstr> </vt:lpstr>
      <vt:lpstr>Слайд 2</vt:lpstr>
      <vt:lpstr> </vt:lpstr>
      <vt:lpstr>Направления работы: </vt:lpstr>
      <vt:lpstr>Слайд 5</vt:lpstr>
      <vt:lpstr>Слайд 6</vt:lpstr>
      <vt:lpstr>Слайд 7</vt:lpstr>
      <vt:lpstr>    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</dc:creator>
  <cp:lastModifiedBy>G</cp:lastModifiedBy>
  <cp:revision>33</cp:revision>
  <dcterms:created xsi:type="dcterms:W3CDTF">2014-10-27T14:17:57Z</dcterms:created>
  <dcterms:modified xsi:type="dcterms:W3CDTF">2016-04-17T13:32:20Z</dcterms:modified>
</cp:coreProperties>
</file>