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266" r:id="rId3"/>
    <p:sldId id="267" r:id="rId4"/>
    <p:sldId id="279" r:id="rId5"/>
    <p:sldId id="298" r:id="rId6"/>
    <p:sldId id="280" r:id="rId7"/>
    <p:sldId id="299" r:id="rId8"/>
    <p:sldId id="270" r:id="rId9"/>
    <p:sldId id="287" r:id="rId10"/>
    <p:sldId id="273" r:id="rId11"/>
    <p:sldId id="288" r:id="rId12"/>
    <p:sldId id="303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5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DC96C-753E-4D97-BAD5-8931B90A7972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CC268-5C58-4C8A-A1C3-B295EED960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7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Фамилия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C268-5C58-4C8A-A1C3-B295EED960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C268-5C58-4C8A-A1C3-B295EED960D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9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2011год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C268-5C58-4C8A-A1C3-B295EED960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Достижения моих учеников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C268-5C58-4C8A-A1C3-B295EED960D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59CFC-13F6-4D7C-97AC-B17F56B444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7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2D16-F703-4FFD-A555-37995E820A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6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D4E7B-5C31-4174-9FED-468210C8B1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3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7CCDA-83DB-4BE4-AFDC-D719E19402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7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684A1-6EE5-4F58-9FF7-F005D31D6C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8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1DA44-28A1-4829-96E5-85E1FD0A72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D4AB8-863D-4AD9-A4D0-F8A85B3122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4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8F34-603E-46B8-ACEB-2D14E5667D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4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2CAD-8489-4D19-A38F-A0AA1D84E5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4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9ED67-291E-4447-ACA4-83932A01A5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366B3-B806-4E46-A0E0-77D1ECCB9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8D13A-F329-41D4-8A38-56A2E33BCF4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Сидоров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0792">
            <a:off x="6786578" y="5072074"/>
            <a:ext cx="1512048" cy="12858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5" descr="Сидоров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2856">
            <a:off x="762404" y="5075346"/>
            <a:ext cx="1512048" cy="12858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7158" y="1785926"/>
            <a:ext cx="835824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ПОРТФОЛИО</a:t>
            </a:r>
            <a:r>
              <a:rPr lang="ru-RU" sz="5400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</a:p>
          <a:p>
            <a:pPr lvl="0" algn="ctr"/>
            <a:r>
              <a:rPr lang="ru-RU" sz="3200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                                             </a:t>
            </a:r>
            <a:r>
              <a:rPr lang="ru-RU" sz="3200" b="1" dirty="0" smtClean="0">
                <a:solidFill>
                  <a:srgbClr val="000000"/>
                </a:solidFill>
                <a:latin typeface="Bookman Old Style" pitchFamily="18" charset="0"/>
              </a:rPr>
              <a:t>учителя начальных классов</a:t>
            </a:r>
          </a:p>
          <a:p>
            <a:pPr lvl="0" algn="ctr"/>
            <a:r>
              <a:rPr lang="ru-RU" sz="3200" b="1" dirty="0" smtClean="0">
                <a:solidFill>
                  <a:srgbClr val="000000"/>
                </a:solidFill>
                <a:latin typeface="Bookman Old Style" pitchFamily="18" charset="0"/>
              </a:rPr>
              <a:t>   МБОУ « </a:t>
            </a:r>
            <a:r>
              <a:rPr lang="ru-RU" sz="3200" b="1" dirty="0" err="1" smtClean="0">
                <a:solidFill>
                  <a:srgbClr val="000000"/>
                </a:solidFill>
                <a:latin typeface="Bookman Old Style" pitchFamily="18" charset="0"/>
              </a:rPr>
              <a:t>Дышне</a:t>
            </a:r>
            <a:r>
              <a:rPr lang="ru-RU" sz="3200" b="1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Bookman Old Style" pitchFamily="18" charset="0"/>
              </a:rPr>
              <a:t>Веденская</a:t>
            </a:r>
            <a:r>
              <a:rPr lang="ru-RU" sz="3200" b="1" dirty="0" smtClean="0">
                <a:solidFill>
                  <a:srgbClr val="000000"/>
                </a:solidFill>
                <a:latin typeface="Bookman Old Style" pitchFamily="18" charset="0"/>
              </a:rPr>
              <a:t> СОШ им. </a:t>
            </a:r>
            <a:r>
              <a:rPr lang="ru-RU" sz="3200" b="1" dirty="0" err="1" smtClean="0">
                <a:solidFill>
                  <a:srgbClr val="000000"/>
                </a:solidFill>
                <a:latin typeface="Bookman Old Style" pitchFamily="18" charset="0"/>
              </a:rPr>
              <a:t>Загаева</a:t>
            </a:r>
            <a:r>
              <a:rPr lang="ru-RU" sz="3200" b="1" dirty="0" smtClean="0">
                <a:solidFill>
                  <a:srgbClr val="000000"/>
                </a:solidFill>
                <a:latin typeface="Bookman Old Style" pitchFamily="18" charset="0"/>
              </a:rPr>
              <a:t> А.А.»</a:t>
            </a:r>
          </a:p>
          <a:p>
            <a:pPr lvl="0" algn="ctr"/>
            <a:r>
              <a:rPr lang="ru-RU" sz="3200" b="1" dirty="0" smtClean="0">
                <a:solidFill>
                  <a:srgbClr val="000000"/>
                </a:solidFill>
                <a:latin typeface="Bookman Old Style" pitchFamily="18" charset="0"/>
              </a:rPr>
              <a:t>                                                                                                                </a:t>
            </a:r>
            <a:r>
              <a:rPr lang="ru-RU" sz="3200" b="1" dirty="0" err="1" smtClean="0">
                <a:solidFill>
                  <a:srgbClr val="000000"/>
                </a:solidFill>
                <a:latin typeface="Bookman Old Style" pitchFamily="18" charset="0"/>
              </a:rPr>
              <a:t>Гацаевой</a:t>
            </a:r>
            <a:r>
              <a:rPr lang="ru-RU" sz="3200" b="1" dirty="0" smtClean="0">
                <a:solidFill>
                  <a:srgbClr val="000000"/>
                </a:solidFill>
                <a:latin typeface="Bookman Old Style" pitchFamily="18" charset="0"/>
              </a:rPr>
              <a:t> М. Ш.</a:t>
            </a:r>
          </a:p>
        </p:txBody>
      </p:sp>
    </p:spTree>
    <p:extLst>
      <p:ext uri="{BB962C8B-B14F-4D97-AF65-F5344CB8AC3E}">
        <p14:creationId xmlns:p14="http://schemas.microsoft.com/office/powerpoint/2010/main" val="2780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gallery_2_391_7600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628775"/>
            <a:ext cx="22129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79912" y="980728"/>
            <a:ext cx="2160240" cy="646331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Личность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779912" y="3717032"/>
            <a:ext cx="191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Личность</a:t>
            </a:r>
          </a:p>
        </p:txBody>
      </p:sp>
      <p:sp>
        <p:nvSpPr>
          <p:cNvPr id="8197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1403350" y="549275"/>
            <a:ext cx="2016125" cy="935038"/>
          </a:xfrm>
          <a:prstGeom prst="wedgeRoundRectCallout">
            <a:avLst>
              <a:gd name="adj1" fmla="val 69352"/>
              <a:gd name="adj2" fmla="val 150079"/>
              <a:gd name="adj3" fmla="val 16667"/>
            </a:avLst>
          </a:prstGeom>
          <a:noFill/>
          <a:ln w="28575" algn="ctr">
            <a:solidFill>
              <a:srgbClr val="6B251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8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6372200" y="549275"/>
            <a:ext cx="2540077" cy="935038"/>
          </a:xfrm>
          <a:prstGeom prst="wedgeRoundRectCallout">
            <a:avLst>
              <a:gd name="adj1" fmla="val -91208"/>
              <a:gd name="adj2" fmla="val 166921"/>
              <a:gd name="adj3" fmla="val 16667"/>
            </a:avLst>
          </a:prstGeom>
          <a:noFill/>
          <a:ln w="28575" algn="ctr">
            <a:solidFill>
              <a:srgbClr val="6B251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9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1331913" y="3933825"/>
            <a:ext cx="2016125" cy="1150938"/>
          </a:xfrm>
          <a:prstGeom prst="wedgeRoundRectCallout">
            <a:avLst>
              <a:gd name="adj1" fmla="val 77171"/>
              <a:gd name="adj2" fmla="val -121005"/>
              <a:gd name="adj3" fmla="val 16667"/>
            </a:avLst>
          </a:prstGeom>
          <a:noFill/>
          <a:ln w="28575" algn="ctr">
            <a:solidFill>
              <a:srgbClr val="6B251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200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6084888" y="4005263"/>
            <a:ext cx="2016125" cy="1152525"/>
          </a:xfrm>
          <a:prstGeom prst="wedgeRoundRectCallout">
            <a:avLst>
              <a:gd name="adj1" fmla="val -71921"/>
              <a:gd name="adj2" fmla="val -117005"/>
              <a:gd name="adj3" fmla="val 16667"/>
            </a:avLst>
          </a:prstGeom>
          <a:noFill/>
          <a:ln w="28575" algn="ctr">
            <a:solidFill>
              <a:srgbClr val="6B251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1403350" y="692150"/>
            <a:ext cx="2089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Творческое мышление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6084889" y="549275"/>
            <a:ext cx="282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Способность </a:t>
            </a:r>
            <a:r>
              <a:rPr lang="ru-RU" sz="2000" b="1" dirty="0">
                <a:solidFill>
                  <a:srgbClr val="002060"/>
                </a:solidFill>
              </a:rPr>
              <a:t>к рефлексии  и самопознанию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1258888" y="4005263"/>
            <a:ext cx="2017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Развитая </a:t>
            </a:r>
            <a:r>
              <a:rPr lang="ru-RU" sz="2000" b="1" dirty="0" err="1" smtClean="0">
                <a:solidFill>
                  <a:srgbClr val="002060"/>
                </a:solidFill>
              </a:rPr>
              <a:t>коммуникатия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компетенция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6156325" y="4076700"/>
            <a:ext cx="1871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Умение работать с </a:t>
            </a:r>
            <a:r>
              <a:rPr lang="ru-RU" sz="2000" b="1" dirty="0" smtClean="0">
                <a:solidFill>
                  <a:srgbClr val="002060"/>
                </a:solidFill>
              </a:rPr>
              <a:t>информаций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1908175" y="5445125"/>
            <a:ext cx="5976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u="sng" dirty="0">
                <a:solidFill>
                  <a:srgbClr val="C00000"/>
                </a:solidFill>
                <a:latin typeface="Bookman Old Style" pitchFamily="18" charset="0"/>
              </a:rPr>
              <a:t>Научить учиться</a:t>
            </a:r>
          </a:p>
        </p:txBody>
      </p:sp>
      <p:pic>
        <p:nvPicPr>
          <p:cNvPr id="44034" name="Picture 2" descr="J:\фото_Семинара\110920142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1"/>
            <a:ext cx="3643338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5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/>
      <p:bldP spid="8202" grpId="0"/>
      <p:bldP spid="8203" grpId="0"/>
      <p:bldP spid="8204" grpId="0"/>
      <p:bldP spid="8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solidFill>
                  <a:srgbClr val="FF0000"/>
                </a:solidFill>
              </a:rPr>
              <a:t> Мои достижения</a:t>
            </a:r>
            <a:r>
              <a:rPr lang="x-none" sz="3600" b="1" cap="all" smtClean="0">
                <a:solidFill>
                  <a:srgbClr val="FF0000"/>
                </a:solidFill>
              </a:rPr>
              <a:t>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144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/>
              <a:t> </a:t>
            </a:r>
            <a:endParaRPr lang="ru-RU" sz="1600" b="1" dirty="0"/>
          </a:p>
          <a:p>
            <a:endParaRPr lang="ru-RU" sz="1600" dirty="0"/>
          </a:p>
        </p:txBody>
      </p:sp>
      <p:pic>
        <p:nvPicPr>
          <p:cNvPr id="43014" name="Picture 6" descr="C:\Users\G\Desktop\20160416_211606.jpg"/>
          <p:cNvPicPr>
            <a:picLocks noChangeAspect="1" noChangeArrowheads="1"/>
          </p:cNvPicPr>
          <p:nvPr/>
        </p:nvPicPr>
        <p:blipFill>
          <a:blip r:embed="rId2" cstate="print"/>
          <a:srcRect t="7937" r="3030" b="14286"/>
          <a:stretch>
            <a:fillRect/>
          </a:stretch>
        </p:blipFill>
        <p:spPr bwMode="auto">
          <a:xfrm rot="21236745">
            <a:off x="182663" y="1492909"/>
            <a:ext cx="2762455" cy="3609853"/>
          </a:xfrm>
          <a:prstGeom prst="rect">
            <a:avLst/>
          </a:prstGeom>
          <a:noFill/>
        </p:spPr>
      </p:pic>
      <p:pic>
        <p:nvPicPr>
          <p:cNvPr id="43016" name="Picture 8" descr="C:\Users\G\Desktop\20160416_211629.jpg"/>
          <p:cNvPicPr>
            <a:picLocks noChangeAspect="1" noChangeArrowheads="1"/>
          </p:cNvPicPr>
          <p:nvPr/>
        </p:nvPicPr>
        <p:blipFill>
          <a:blip r:embed="rId3" cstate="print"/>
          <a:srcRect t="10390" b="13503"/>
          <a:stretch>
            <a:fillRect/>
          </a:stretch>
        </p:blipFill>
        <p:spPr bwMode="auto">
          <a:xfrm>
            <a:off x="3143240" y="2714620"/>
            <a:ext cx="2786082" cy="3643338"/>
          </a:xfrm>
          <a:prstGeom prst="rect">
            <a:avLst/>
          </a:prstGeom>
          <a:noFill/>
        </p:spPr>
      </p:pic>
      <p:pic>
        <p:nvPicPr>
          <p:cNvPr id="43017" name="Picture 9" descr="C:\Users\G\Desktop\2\20160416_211643.jpg"/>
          <p:cNvPicPr>
            <a:picLocks noChangeAspect="1" noChangeArrowheads="1"/>
          </p:cNvPicPr>
          <p:nvPr/>
        </p:nvPicPr>
        <p:blipFill>
          <a:blip r:embed="rId4" cstate="print"/>
          <a:srcRect t="8434" b="14457"/>
          <a:stretch>
            <a:fillRect/>
          </a:stretch>
        </p:blipFill>
        <p:spPr bwMode="auto">
          <a:xfrm rot="565459">
            <a:off x="6161085" y="1413052"/>
            <a:ext cx="2714644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2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G\Desktop\2\20160416_211701.jpg"/>
          <p:cNvPicPr>
            <a:picLocks noChangeAspect="1" noChangeArrowheads="1"/>
          </p:cNvPicPr>
          <p:nvPr/>
        </p:nvPicPr>
        <p:blipFill>
          <a:blip r:embed="rId2" cstate="print"/>
          <a:srcRect l="3704" t="8333" r="3703" b="14583"/>
          <a:stretch>
            <a:fillRect/>
          </a:stretch>
        </p:blipFill>
        <p:spPr bwMode="auto">
          <a:xfrm rot="21262852">
            <a:off x="174308" y="1489314"/>
            <a:ext cx="2878184" cy="3701628"/>
          </a:xfrm>
          <a:prstGeom prst="rect">
            <a:avLst/>
          </a:prstGeom>
          <a:noFill/>
        </p:spPr>
      </p:pic>
      <p:pic>
        <p:nvPicPr>
          <p:cNvPr id="45059" name="Picture 3" descr="C:\Users\G\Desktop\2\20160416_211717.jpg"/>
          <p:cNvPicPr>
            <a:picLocks noChangeAspect="1" noChangeArrowheads="1"/>
          </p:cNvPicPr>
          <p:nvPr/>
        </p:nvPicPr>
        <p:blipFill>
          <a:blip r:embed="rId3" cstate="print"/>
          <a:srcRect l="1852" t="4167" b="18749"/>
          <a:stretch>
            <a:fillRect/>
          </a:stretch>
        </p:blipFill>
        <p:spPr bwMode="auto">
          <a:xfrm>
            <a:off x="3071802" y="2214554"/>
            <a:ext cx="2836738" cy="3714776"/>
          </a:xfrm>
          <a:prstGeom prst="rect">
            <a:avLst/>
          </a:prstGeom>
          <a:noFill/>
        </p:spPr>
      </p:pic>
      <p:pic>
        <p:nvPicPr>
          <p:cNvPr id="45060" name="Picture 4" descr="C:\Users\G\Desktop\2\20160416_211722.jpg"/>
          <p:cNvPicPr>
            <a:picLocks noChangeAspect="1" noChangeArrowheads="1"/>
          </p:cNvPicPr>
          <p:nvPr/>
        </p:nvPicPr>
        <p:blipFill>
          <a:blip r:embed="rId4" cstate="print"/>
          <a:srcRect l="1852" t="7292" b="18750"/>
          <a:stretch>
            <a:fillRect/>
          </a:stretch>
        </p:blipFill>
        <p:spPr bwMode="auto">
          <a:xfrm rot="268936">
            <a:off x="6027555" y="1351399"/>
            <a:ext cx="267596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J:\Гацаева\презентация  Малика\фото Малика\IMG_3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03" t="21080" r="23052" b="12627"/>
          <a:stretch>
            <a:fillRect/>
          </a:stretch>
        </p:blipFill>
        <p:spPr bwMode="auto">
          <a:xfrm rot="5244801">
            <a:off x="-314014" y="1682478"/>
            <a:ext cx="5079825" cy="3735623"/>
          </a:xfrm>
          <a:prstGeom prst="rect">
            <a:avLst/>
          </a:prstGeom>
          <a:noFill/>
        </p:spPr>
      </p:pic>
      <p:pic>
        <p:nvPicPr>
          <p:cNvPr id="47107" name="Picture 3" descr="C:\Users\G\Desktop\2\20160416_211731.jpg"/>
          <p:cNvPicPr>
            <a:picLocks noChangeAspect="1" noChangeArrowheads="1"/>
          </p:cNvPicPr>
          <p:nvPr/>
        </p:nvPicPr>
        <p:blipFill>
          <a:blip r:embed="rId3" cstate="print"/>
          <a:srcRect t="9375" b="13541"/>
          <a:stretch>
            <a:fillRect/>
          </a:stretch>
        </p:blipFill>
        <p:spPr bwMode="auto">
          <a:xfrm rot="214157">
            <a:off x="4429124" y="1000108"/>
            <a:ext cx="428625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28" y="357166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Достижения моих учеников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8131" name="Picture 3" descr="C:\Users\G\Desktop\ПОРТФОЛИО\20160416_211757.jpg"/>
          <p:cNvPicPr>
            <a:picLocks noChangeAspect="1" noChangeArrowheads="1"/>
          </p:cNvPicPr>
          <p:nvPr/>
        </p:nvPicPr>
        <p:blipFill>
          <a:blip r:embed="rId3" cstate="print"/>
          <a:srcRect t="6944" b="13889"/>
          <a:stretch>
            <a:fillRect/>
          </a:stretch>
        </p:blipFill>
        <p:spPr bwMode="auto">
          <a:xfrm rot="21330743">
            <a:off x="5903364" y="1471789"/>
            <a:ext cx="3086064" cy="4071966"/>
          </a:xfrm>
          <a:prstGeom prst="rect">
            <a:avLst/>
          </a:prstGeom>
          <a:noFill/>
        </p:spPr>
      </p:pic>
      <p:pic>
        <p:nvPicPr>
          <p:cNvPr id="48132" name="Picture 4" descr="C:\Users\G\Desktop\ПОРТФОЛИО\20160416_211751.jpg"/>
          <p:cNvPicPr>
            <a:picLocks noChangeAspect="1" noChangeArrowheads="1"/>
          </p:cNvPicPr>
          <p:nvPr/>
        </p:nvPicPr>
        <p:blipFill>
          <a:blip r:embed="rId4" cstate="print"/>
          <a:srcRect l="12963" t="16667" r="1851" b="19791"/>
          <a:stretch>
            <a:fillRect/>
          </a:stretch>
        </p:blipFill>
        <p:spPr bwMode="auto">
          <a:xfrm>
            <a:off x="3000364" y="2071678"/>
            <a:ext cx="3286148" cy="4357718"/>
          </a:xfrm>
          <a:prstGeom prst="rect">
            <a:avLst/>
          </a:prstGeom>
          <a:noFill/>
        </p:spPr>
      </p:pic>
      <p:pic>
        <p:nvPicPr>
          <p:cNvPr id="48133" name="Picture 5" descr="C:\Users\G\Desktop\ПОРТФОЛИО\20160416_211743.jpg"/>
          <p:cNvPicPr>
            <a:picLocks noChangeAspect="1" noChangeArrowheads="1"/>
          </p:cNvPicPr>
          <p:nvPr/>
        </p:nvPicPr>
        <p:blipFill>
          <a:blip r:embed="rId5" cstate="print"/>
          <a:srcRect l="3703" t="7291" r="3703" b="18750"/>
          <a:stretch>
            <a:fillRect/>
          </a:stretch>
        </p:blipFill>
        <p:spPr bwMode="auto">
          <a:xfrm rot="488704">
            <a:off x="273669" y="1407181"/>
            <a:ext cx="3011368" cy="4077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4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715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Наше свободное время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9154" name="Picture 2" descr="J:\Гацаева\презентация  Малика\фото Малика\IMG_3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42" t="29358" r="63022" b="23619"/>
          <a:stretch>
            <a:fillRect/>
          </a:stretch>
        </p:blipFill>
        <p:spPr bwMode="auto">
          <a:xfrm rot="4999617">
            <a:off x="467851" y="1117965"/>
            <a:ext cx="2475597" cy="3018137"/>
          </a:xfrm>
          <a:prstGeom prst="rect">
            <a:avLst/>
          </a:prstGeom>
          <a:noFill/>
        </p:spPr>
      </p:pic>
      <p:pic>
        <p:nvPicPr>
          <p:cNvPr id="49155" name="Picture 3" descr="J:\Малика\Малика\1401282338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85860"/>
            <a:ext cx="2786082" cy="2243994"/>
          </a:xfrm>
          <a:prstGeom prst="rect">
            <a:avLst/>
          </a:prstGeom>
          <a:noFill/>
        </p:spPr>
      </p:pic>
      <p:pic>
        <p:nvPicPr>
          <p:cNvPr id="49156" name="Picture 4" descr="J:\Малика\Малика\14012865829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6599" y="4000504"/>
            <a:ext cx="3202094" cy="2292202"/>
          </a:xfrm>
          <a:prstGeom prst="rect">
            <a:avLst/>
          </a:prstGeom>
          <a:noFill/>
        </p:spPr>
      </p:pic>
      <p:pic>
        <p:nvPicPr>
          <p:cNvPr id="49157" name="Picture 5" descr="J:\фото_5_класса\2015-05-30 16.06.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5504">
            <a:off x="5781097" y="1507064"/>
            <a:ext cx="3101187" cy="2067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3203848" y="2205038"/>
            <a:ext cx="5427662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25400">
                  <a:solidFill>
                    <a:srgbClr val="FF505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7C80"/>
                    </a:gs>
                    <a:gs pos="50000">
                      <a:srgbClr val="FFFFFF"/>
                    </a:gs>
                    <a:gs pos="100000">
                      <a:srgbClr val="FF7C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endParaRPr lang="ru-RU" sz="3600" i="1" kern="10" dirty="0">
              <a:ln w="25400">
                <a:solidFill>
                  <a:srgbClr val="FF505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7C80"/>
                  </a:gs>
                  <a:gs pos="50000">
                    <a:srgbClr val="FFFFFF"/>
                  </a:gs>
                  <a:gs pos="100000">
                    <a:srgbClr val="FF7C8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i="1" kern="10" dirty="0" smtClean="0">
                <a:ln w="25400">
                  <a:solidFill>
                    <a:srgbClr val="FF505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7C80"/>
                    </a:gs>
                    <a:gs pos="50000">
                      <a:srgbClr val="FFFFFF"/>
                    </a:gs>
                    <a:gs pos="100000">
                      <a:srgbClr val="FF7C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</a:t>
            </a:r>
            <a:endParaRPr lang="ru-RU" sz="3600" i="1" kern="10" dirty="0">
              <a:ln w="25400">
                <a:solidFill>
                  <a:srgbClr val="FF505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7C80"/>
                  </a:gs>
                  <a:gs pos="50000">
                    <a:srgbClr val="FFFFFF"/>
                  </a:gs>
                  <a:gs pos="100000">
                    <a:srgbClr val="FF7C8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7148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Мои персональные данные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36933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Фамилия</a:t>
            </a: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dirty="0" err="1" smtClean="0">
                <a:latin typeface="Bookman Old Style" pitchFamily="18" charset="0"/>
              </a:rPr>
              <a:t>Гацаева</a:t>
            </a:r>
            <a:r>
              <a:rPr lang="ru-RU" dirty="0" smtClean="0">
                <a:latin typeface="Bookman Old Style" pitchFamily="18" charset="0"/>
              </a:rPr>
              <a:t> Малика </a:t>
            </a:r>
            <a:r>
              <a:rPr lang="ru-RU" dirty="0" err="1" smtClean="0">
                <a:latin typeface="Bookman Old Style" pitchFamily="18" charset="0"/>
              </a:rPr>
              <a:t>Шайх-Магомедовна</a:t>
            </a:r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Название школы</a:t>
            </a:r>
            <a:r>
              <a:rPr lang="ru-RU" dirty="0" smtClean="0">
                <a:latin typeface="Bookman Old Style" pitchFamily="18" charset="0"/>
              </a:rPr>
              <a:t>: МБОУ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 «</a:t>
            </a:r>
            <a:r>
              <a:rPr lang="ru-RU" dirty="0" err="1" smtClean="0">
                <a:latin typeface="Bookman Old Style" pitchFamily="18" charset="0"/>
              </a:rPr>
              <a:t>Дышне</a:t>
            </a:r>
            <a:r>
              <a:rPr lang="ru-RU" dirty="0" smtClean="0">
                <a:latin typeface="Bookman Old Style" pitchFamily="18" charset="0"/>
              </a:rPr>
              <a:t> - </a:t>
            </a:r>
            <a:r>
              <a:rPr lang="ru-RU" dirty="0" err="1" smtClean="0">
                <a:latin typeface="Bookman Old Style" pitchFamily="18" charset="0"/>
              </a:rPr>
              <a:t>Веденская</a:t>
            </a:r>
            <a:r>
              <a:rPr lang="ru-RU" dirty="0" smtClean="0">
                <a:latin typeface="Bookman Old Style" pitchFamily="18" charset="0"/>
              </a:rPr>
              <a:t> СОШ им. Героя России </a:t>
            </a:r>
            <a:r>
              <a:rPr lang="ru-RU" dirty="0" err="1" smtClean="0">
                <a:latin typeface="Bookman Old Style" pitchFamily="18" charset="0"/>
              </a:rPr>
              <a:t>Загаева</a:t>
            </a:r>
            <a:r>
              <a:rPr lang="ru-RU" dirty="0" smtClean="0">
                <a:latin typeface="Bookman Old Style" pitchFamily="18" charset="0"/>
              </a:rPr>
              <a:t> А.А.»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Адрес школы</a:t>
            </a:r>
            <a:r>
              <a:rPr lang="ru-RU" dirty="0" smtClean="0">
                <a:latin typeface="Bookman Old Style" pitchFamily="18" charset="0"/>
              </a:rPr>
              <a:t>: </a:t>
            </a:r>
            <a:r>
              <a:rPr lang="ru-RU" dirty="0" err="1" smtClean="0">
                <a:latin typeface="Bookman Old Style" pitchFamily="18" charset="0"/>
              </a:rPr>
              <a:t>Веденский</a:t>
            </a:r>
            <a:r>
              <a:rPr lang="ru-RU" dirty="0" smtClean="0">
                <a:latin typeface="Bookman Old Style" pitchFamily="18" charset="0"/>
              </a:rPr>
              <a:t> район, </a:t>
            </a:r>
            <a:r>
              <a:rPr lang="ru-RU" dirty="0" err="1" smtClean="0">
                <a:latin typeface="Bookman Old Style" pitchFamily="18" charset="0"/>
              </a:rPr>
              <a:t>с.Дышне</a:t>
            </a:r>
            <a:r>
              <a:rPr lang="ru-RU" dirty="0" smtClean="0">
                <a:latin typeface="Bookman Old Style" pitchFamily="18" charset="0"/>
              </a:rPr>
              <a:t> - Ведено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ул. А-Х Кадырова.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Стаж работы:  27 лет.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Квалификация</a:t>
            </a:r>
            <a:r>
              <a:rPr lang="ru-RU" dirty="0" smtClean="0">
                <a:latin typeface="Bookman Old Style" pitchFamily="18" charset="0"/>
              </a:rPr>
              <a:t>: учитель  начальных классов.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Квалификационная категория</a:t>
            </a:r>
            <a:r>
              <a:rPr lang="ru-RU" dirty="0" smtClean="0">
                <a:latin typeface="Bookman Old Style" pitchFamily="18" charset="0"/>
              </a:rPr>
              <a:t>:  высшая.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Срок очередной аттестации: </a:t>
            </a:r>
            <a:r>
              <a:rPr lang="ru-RU" dirty="0" smtClean="0">
                <a:latin typeface="Bookman Old Style" pitchFamily="18" charset="0"/>
              </a:rPr>
              <a:t>2018 год.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Могу поделиться следующим  опытом</a:t>
            </a:r>
            <a:r>
              <a:rPr lang="ru-RU" dirty="0" smtClean="0">
                <a:latin typeface="Bookman Old Style" pitchFamily="18" charset="0"/>
              </a:rPr>
              <a:t>: проведение нетрадиционных уроков в начальной школе,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дифференцированный подход в обучении.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Домашний адрес</a:t>
            </a:r>
            <a:r>
              <a:rPr lang="ru-RU" dirty="0" smtClean="0">
                <a:latin typeface="Bookman Old Style" pitchFamily="18" charset="0"/>
              </a:rPr>
              <a:t>: </a:t>
            </a:r>
            <a:r>
              <a:rPr lang="ru-RU" dirty="0" err="1" smtClean="0">
                <a:latin typeface="Bookman Old Style" pitchFamily="18" charset="0"/>
              </a:rPr>
              <a:t>Веденский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р-он,с</a:t>
            </a:r>
            <a:r>
              <a:rPr lang="ru-RU" dirty="0" smtClean="0">
                <a:latin typeface="Bookman Old Style" pitchFamily="18" charset="0"/>
              </a:rPr>
              <a:t>. </a:t>
            </a:r>
            <a:r>
              <a:rPr lang="ru-RU" dirty="0" err="1" smtClean="0">
                <a:latin typeface="Bookman Old Style" pitchFamily="18" charset="0"/>
              </a:rPr>
              <a:t>Дышне-Ведено</a:t>
            </a:r>
            <a:r>
              <a:rPr lang="ru-RU" dirty="0" smtClean="0">
                <a:latin typeface="Bookman Old Style" pitchFamily="18" charset="0"/>
              </a:rPr>
              <a:t> ул. Береговая,31.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" name="Picture 6" descr="C:\Documents and Settings\компьютер учителя\Рабочий стол\cvetki-1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5429264"/>
            <a:ext cx="2857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0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Много есть профессий на планете. Но учитель – лучшая из них</a:t>
            </a:r>
            <a:r>
              <a:rPr lang="ru-RU" sz="3200" i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18433" name="Picture 1" descr="J:\фото_5_класса\Малика\IMG-20150902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500305"/>
            <a:ext cx="4643470" cy="34451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785926"/>
            <a:ext cx="3929090" cy="369331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Образование: </a:t>
            </a:r>
          </a:p>
          <a:p>
            <a:pPr lvl="0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  <a:latin typeface="Bookman Old Style" pitchFamily="18" charset="0"/>
              </a:rPr>
              <a:t>средне-специальное</a:t>
            </a: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. </a:t>
            </a:r>
          </a:p>
          <a:p>
            <a:pPr lvl="0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Что окончила: </a:t>
            </a:r>
          </a:p>
          <a:p>
            <a:pPr lvl="0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Грозненское педагогическое училище в 1981г.</a:t>
            </a:r>
          </a:p>
          <a:p>
            <a:pPr lvl="0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 учитель начальных классов </a:t>
            </a:r>
          </a:p>
          <a:p>
            <a:pPr lvl="0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МБОУ «</a:t>
            </a:r>
            <a:r>
              <a:rPr lang="ru-RU" kern="0" dirty="0" err="1" smtClean="0">
                <a:solidFill>
                  <a:srgbClr val="000000"/>
                </a:solidFill>
                <a:latin typeface="Bookman Old Style" pitchFamily="18" charset="0"/>
              </a:rPr>
              <a:t>Дышне</a:t>
            </a: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 - </a:t>
            </a:r>
            <a:r>
              <a:rPr lang="ru-RU" kern="0" dirty="0" err="1" smtClean="0">
                <a:solidFill>
                  <a:srgbClr val="000000"/>
                </a:solidFill>
                <a:latin typeface="Bookman Old Style" pitchFamily="18" charset="0"/>
              </a:rPr>
              <a:t>Веденская</a:t>
            </a: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 СОШ имени </a:t>
            </a:r>
            <a:r>
              <a:rPr lang="ru-RU" kern="0" dirty="0" err="1" smtClean="0">
                <a:solidFill>
                  <a:srgbClr val="000000"/>
                </a:solidFill>
                <a:latin typeface="Bookman Old Style" pitchFamily="18" charset="0"/>
              </a:rPr>
              <a:t>Загаева</a:t>
            </a: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 А.А.» </a:t>
            </a:r>
          </a:p>
          <a:p>
            <a:pPr lvl="0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Стаж: 27лет. </a:t>
            </a:r>
          </a:p>
          <a:p>
            <a:pPr lvl="0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Занимаемая должность: учитель начальных классов.</a:t>
            </a:r>
          </a:p>
          <a:p>
            <a:pPr marL="342900" lvl="0" indent="-342900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Квалификационная категория: высшая</a:t>
            </a:r>
            <a:r>
              <a:rPr lang="ru-RU" b="1" kern="0" dirty="0" smtClean="0">
                <a:solidFill>
                  <a:srgbClr val="000000"/>
                </a:solidFill>
                <a:latin typeface="Bookman Old Style" pitchFamily="18" charset="0"/>
              </a:rPr>
              <a:t>.</a:t>
            </a:r>
            <a:endParaRPr lang="ru-RU" sz="1600" b="1" kern="0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84615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Моя профессиональная позиция</a:t>
            </a:r>
          </a:p>
        </p:txBody>
      </p:sp>
      <p:pic>
        <p:nvPicPr>
          <p:cNvPr id="17409" name="Picture 1" descr="J:\фото_5_класса\2015-05-30 16.06.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6000792" cy="4024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28586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FontTx/>
              <a:buChar char="•"/>
            </a:pPr>
            <a:r>
              <a:rPr lang="ru-RU" b="1" kern="0" dirty="0" smtClean="0">
                <a:solidFill>
                  <a:srgbClr val="000000"/>
                </a:solidFill>
                <a:latin typeface="Bookman Old Style" pitchFamily="18" charset="0"/>
              </a:rPr>
              <a:t>Стараюсь в своей работе научить детей быть любознательными, не бояться ошибаться, </a:t>
            </a:r>
          </a:p>
          <a:p>
            <a:pPr lvl="0">
              <a:spcBef>
                <a:spcPts val="0"/>
              </a:spcBef>
            </a:pPr>
            <a:r>
              <a:rPr lang="ru-RU" b="1" kern="0" dirty="0" smtClean="0">
                <a:solidFill>
                  <a:srgbClr val="000000"/>
                </a:solidFill>
                <a:latin typeface="Bookman Old Style" pitchFamily="18" charset="0"/>
              </a:rPr>
              <a:t>уметь самостоятельно находить ответы на свои вопросы, </a:t>
            </a:r>
          </a:p>
          <a:p>
            <a:pPr lvl="0">
              <a:spcBef>
                <a:spcPts val="0"/>
              </a:spcBef>
            </a:pPr>
            <a:r>
              <a:rPr lang="ru-RU" b="1" kern="0" dirty="0" smtClean="0">
                <a:solidFill>
                  <a:srgbClr val="000000"/>
                </a:solidFill>
                <a:latin typeface="Bookman Old Style" pitchFamily="18" charset="0"/>
              </a:rPr>
              <a:t>быть ответственными за свои поступки.</a:t>
            </a:r>
            <a:endParaRPr lang="ru-RU" b="1" kern="0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J:\фото_Семинара\110920142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4493647" cy="35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65755"/>
            <a:ext cx="4357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Не мыслями надо учить,</a:t>
            </a:r>
          </a:p>
          <a:p>
            <a:pPr lvl="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 а учить мыслить</a:t>
            </a:r>
          </a:p>
          <a:p>
            <a:pPr lvl="0" indent="-34290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Найти ключик к каждой детской</a:t>
            </a:r>
          </a:p>
          <a:p>
            <a:pPr lvl="0" indent="-34290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 душе, подарить детям частичку </a:t>
            </a:r>
          </a:p>
          <a:p>
            <a:pPr lvl="0" indent="-34290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своего сердца.</a:t>
            </a:r>
          </a:p>
          <a:p>
            <a:pPr lvl="0" indent="-34290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Главное вера в ребёнка, </a:t>
            </a:r>
          </a:p>
          <a:p>
            <a:pPr lvl="0" indent="-34290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уважение его личности, стремление помочь ему в достижении успеха.</a:t>
            </a:r>
          </a:p>
          <a:p>
            <a:pPr lvl="0" indent="-34290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Дети всегда должны находиться в поиске, каждый раз открывая</a:t>
            </a:r>
          </a:p>
          <a:p>
            <a:pPr lvl="0" indent="-34290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 для себя что-то новое. </a:t>
            </a:r>
          </a:p>
          <a:p>
            <a:pPr lvl="0" algn="ctr">
              <a:spcBef>
                <a:spcPts val="0"/>
              </a:spcBef>
            </a:pP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В творческой обстановке всегда рождаются новые идеи, замыслы, возникает атмосфера сотрудничества, которая в свою очередь рождает вкус к творчеству, делает его привлекательным для всех.</a:t>
            </a:r>
            <a:endParaRPr lang="ru-RU" kern="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00042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kern="0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Педагогическое кредо</a:t>
            </a:r>
            <a:endParaRPr lang="ru-RU" sz="3600" b="1" kern="0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6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Курсы 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повышения квалификации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  <a:r>
              <a:rPr lang="ru-RU" sz="4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5788393" flipV="1">
            <a:off x="3610906" y="190049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G\AppData\Local\Microsoft\Windows\Temporary Internet Files\Content.Word\IMG_3388.jpg"/>
          <p:cNvPicPr/>
          <p:nvPr/>
        </p:nvPicPr>
        <p:blipFill>
          <a:blip r:embed="rId3" cstate="print"/>
          <a:srcRect l="10662" t="7623" r="43338" b="6007"/>
          <a:stretch>
            <a:fillRect/>
          </a:stretch>
        </p:blipFill>
        <p:spPr bwMode="auto">
          <a:xfrm rot="5400000">
            <a:off x="806371" y="1122398"/>
            <a:ext cx="3872752" cy="491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 descr="J:\Гацаева\презентация  Малика\фото Малика\IMG_3387.JPG"/>
          <p:cNvPicPr>
            <a:picLocks noChangeAspect="1" noChangeArrowheads="1"/>
          </p:cNvPicPr>
          <p:nvPr/>
        </p:nvPicPr>
        <p:blipFill>
          <a:blip r:embed="rId4" cstate="print"/>
          <a:srcRect l="12528" t="5830" r="42304" b="5970"/>
          <a:stretch>
            <a:fillRect/>
          </a:stretch>
        </p:blipFill>
        <p:spPr bwMode="auto">
          <a:xfrm rot="5400000">
            <a:off x="4902597" y="1277607"/>
            <a:ext cx="3661645" cy="4821160"/>
          </a:xfrm>
          <a:prstGeom prst="rect">
            <a:avLst/>
          </a:prstGeom>
          <a:noFill/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357554" y="5357826"/>
            <a:ext cx="1214446" cy="114300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Нормативные документы, используемые в работе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101600" y="1828800"/>
            <a:ext cx="9091614" cy="3759200"/>
            <a:chOff x="64" y="1152"/>
            <a:chExt cx="5727" cy="2368"/>
          </a:xfrm>
        </p:grpSpPr>
        <p:sp>
          <p:nvSpPr>
            <p:cNvPr id="19462" name="AutoShape 4"/>
            <p:cNvSpPr>
              <a:spLocks noChangeArrowheads="1"/>
            </p:cNvSpPr>
            <p:nvPr/>
          </p:nvSpPr>
          <p:spPr bwMode="gray">
            <a:xfrm rot="17973186">
              <a:off x="3193" y="170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3" name="AutoShape 5"/>
            <p:cNvSpPr>
              <a:spLocks noChangeArrowheads="1"/>
            </p:cNvSpPr>
            <p:nvPr/>
          </p:nvSpPr>
          <p:spPr bwMode="gray">
            <a:xfrm rot="3465783">
              <a:off x="3010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4" name="AutoShape 6"/>
            <p:cNvSpPr>
              <a:spLocks noChangeArrowheads="1"/>
            </p:cNvSpPr>
            <p:nvPr/>
          </p:nvSpPr>
          <p:spPr bwMode="gray">
            <a:xfrm rot="-7230978">
              <a:off x="2242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5" name="AutoShape 7"/>
            <p:cNvSpPr>
              <a:spLocks noChangeArrowheads="1"/>
            </p:cNvSpPr>
            <p:nvPr/>
          </p:nvSpPr>
          <p:spPr bwMode="gray">
            <a:xfrm rot="7535209">
              <a:off x="2220" y="2910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6" name="AutoShape 8"/>
            <p:cNvSpPr>
              <a:spLocks noChangeArrowheads="1"/>
            </p:cNvSpPr>
            <p:nvPr/>
          </p:nvSpPr>
          <p:spPr bwMode="gray">
            <a:xfrm>
              <a:off x="3375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7" name="AutoShape 9"/>
            <p:cNvSpPr>
              <a:spLocks noChangeArrowheads="1"/>
            </p:cNvSpPr>
            <p:nvPr/>
          </p:nvSpPr>
          <p:spPr bwMode="gray">
            <a:xfrm rot="10800000">
              <a:off x="1857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68" name="Oval 10"/>
            <p:cNvSpPr>
              <a:spLocks noChangeArrowheads="1"/>
            </p:cNvSpPr>
            <p:nvPr/>
          </p:nvSpPr>
          <p:spPr bwMode="gray">
            <a:xfrm>
              <a:off x="1697" y="1161"/>
              <a:ext cx="2358" cy="2359"/>
            </a:xfrm>
            <a:prstGeom prst="ellipse">
              <a:avLst/>
            </a:prstGeom>
            <a:noFill/>
            <a:ln w="38100" algn="ctr">
              <a:solidFill>
                <a:srgbClr val="DDDDD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Group 91"/>
            <p:cNvGrpSpPr>
              <a:grpSpLocks/>
            </p:cNvGrpSpPr>
            <p:nvPr/>
          </p:nvGrpSpPr>
          <p:grpSpPr bwMode="auto">
            <a:xfrm>
              <a:off x="2284" y="1761"/>
              <a:ext cx="1225" cy="1225"/>
              <a:chOff x="2284" y="1761"/>
              <a:chExt cx="1225" cy="1225"/>
            </a:xfrm>
          </p:grpSpPr>
          <p:sp>
            <p:nvSpPr>
              <p:cNvPr id="19483" name="Oval 29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CC00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4" name="Oval 30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32001"/>
                    </a:srgbClr>
                  </a:gs>
                  <a:gs pos="100000">
                    <a:srgbClr val="765E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5" name="Oval 31"/>
              <p:cNvSpPr>
                <a:spLocks noChangeArrowheads="1"/>
              </p:cNvSpPr>
              <p:nvPr/>
            </p:nvSpPr>
            <p:spPr bwMode="gray">
              <a:xfrm>
                <a:off x="2364" y="1841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rgbClr val="FFCC00"/>
                  </a:gs>
                  <a:gs pos="100000">
                    <a:srgbClr val="8A6E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6" name="Oval 32"/>
              <p:cNvSpPr>
                <a:spLocks noChangeArrowheads="1"/>
              </p:cNvSpPr>
              <p:nvPr/>
            </p:nvSpPr>
            <p:spPr bwMode="gray">
              <a:xfrm>
                <a:off x="2365" y="1852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A28200"/>
                  </a:gs>
                  <a:gs pos="100000">
                    <a:srgbClr val="FFCC00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7" name="Oval 33"/>
              <p:cNvSpPr>
                <a:spLocks noChangeArrowheads="1"/>
              </p:cNvSpPr>
              <p:nvPr/>
            </p:nvSpPr>
            <p:spPr bwMode="gray">
              <a:xfrm>
                <a:off x="2417" y="1894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8" name="Oval 34"/>
              <p:cNvSpPr>
                <a:spLocks noChangeArrowheads="1"/>
              </p:cNvSpPr>
              <p:nvPr/>
            </p:nvSpPr>
            <p:spPr bwMode="gray">
              <a:xfrm>
                <a:off x="2431" y="190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89" name="Oval 35"/>
              <p:cNvSpPr>
                <a:spLocks noChangeArrowheads="1"/>
              </p:cNvSpPr>
              <p:nvPr/>
            </p:nvSpPr>
            <p:spPr bwMode="gray">
              <a:xfrm>
                <a:off x="2442" y="1912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90" name="Oval 36"/>
              <p:cNvSpPr>
                <a:spLocks noChangeArrowheads="1"/>
              </p:cNvSpPr>
              <p:nvPr/>
            </p:nvSpPr>
            <p:spPr bwMode="gray">
              <a:xfrm>
                <a:off x="2452" y="1921"/>
                <a:ext cx="861" cy="84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491" name="Oval 37"/>
              <p:cNvSpPr>
                <a:spLocks noChangeArrowheads="1"/>
              </p:cNvSpPr>
              <p:nvPr/>
            </p:nvSpPr>
            <p:spPr bwMode="gray">
              <a:xfrm>
                <a:off x="2503" y="1944"/>
                <a:ext cx="765" cy="6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470" name="Text Box 40"/>
            <p:cNvSpPr txBox="1">
              <a:spLocks noChangeArrowheads="1"/>
            </p:cNvSpPr>
            <p:nvPr/>
          </p:nvSpPr>
          <p:spPr bwMode="gray">
            <a:xfrm>
              <a:off x="2623" y="2202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Title</a:t>
              </a:r>
            </a:p>
          </p:txBody>
        </p:sp>
        <p:sp>
          <p:nvSpPr>
            <p:cNvPr id="19471" name="Text Box 41"/>
            <p:cNvSpPr txBox="1">
              <a:spLocks noChangeArrowheads="1"/>
            </p:cNvSpPr>
            <p:nvPr/>
          </p:nvSpPr>
          <p:spPr bwMode="auto">
            <a:xfrm>
              <a:off x="3780" y="1260"/>
              <a:ext cx="63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</a:rPr>
                <a:t>ФГОС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472" name="Text Box 42"/>
            <p:cNvSpPr txBox="1">
              <a:spLocks noChangeArrowheads="1"/>
            </p:cNvSpPr>
            <p:nvPr/>
          </p:nvSpPr>
          <p:spPr bwMode="auto">
            <a:xfrm>
              <a:off x="188" y="1152"/>
              <a:ext cx="195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</a:rPr>
                <a:t>Закон «Об образовании РФ»</a:t>
              </a:r>
              <a:r>
                <a:rPr lang="ru-RU" sz="1600" dirty="0">
                  <a:solidFill>
                    <a:prstClr val="black"/>
                  </a:solidFill>
                </a:rPr>
                <a:t/>
              </a:r>
              <a:br>
                <a:rPr lang="ru-RU" sz="1600" dirty="0">
                  <a:solidFill>
                    <a:prstClr val="black"/>
                  </a:solidFill>
                </a:rPr>
              </a:b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9473" name="Text Box 43"/>
            <p:cNvSpPr txBox="1">
              <a:spLocks noChangeArrowheads="1"/>
            </p:cNvSpPr>
            <p:nvPr/>
          </p:nvSpPr>
          <p:spPr bwMode="auto">
            <a:xfrm>
              <a:off x="4178" y="2256"/>
              <a:ext cx="161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</a:rPr>
                <a:t>Примерная программа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3602" y="3264"/>
              <a:ext cx="215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C00000"/>
                  </a:solidFill>
                </a:rPr>
                <a:t>Календарно-тематический план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475" name="Text Box 45"/>
            <p:cNvSpPr txBox="1">
              <a:spLocks noChangeArrowheads="1"/>
            </p:cNvSpPr>
            <p:nvPr/>
          </p:nvSpPr>
          <p:spPr bwMode="auto">
            <a:xfrm>
              <a:off x="495" y="2256"/>
              <a:ext cx="107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</a:rPr>
                <a:t>Учебный план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476" name="Text Box 46"/>
            <p:cNvSpPr txBox="1">
              <a:spLocks noChangeArrowheads="1"/>
            </p:cNvSpPr>
            <p:nvPr/>
          </p:nvSpPr>
          <p:spPr bwMode="auto">
            <a:xfrm>
              <a:off x="64" y="3225"/>
              <a:ext cx="202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</a:rPr>
                <a:t>Рабочие учебные программы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Oval 84"/>
            <p:cNvSpPr>
              <a:spLocks noChangeArrowheads="1"/>
            </p:cNvSpPr>
            <p:nvPr/>
          </p:nvSpPr>
          <p:spPr bwMode="gray">
            <a:xfrm>
              <a:off x="2113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78" name="Oval 85"/>
            <p:cNvSpPr>
              <a:spLocks noChangeArrowheads="1"/>
            </p:cNvSpPr>
            <p:nvPr/>
          </p:nvSpPr>
          <p:spPr bwMode="gray">
            <a:xfrm>
              <a:off x="3600" y="139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82B820"/>
                </a:gs>
                <a:gs pos="100000">
                  <a:srgbClr val="3C550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79" name="Oval 86"/>
            <p:cNvSpPr>
              <a:spLocks noChangeArrowheads="1"/>
            </p:cNvSpPr>
            <p:nvPr/>
          </p:nvSpPr>
          <p:spPr bwMode="gray">
            <a:xfrm>
              <a:off x="3937" y="22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80" name="Oval 87"/>
            <p:cNvSpPr>
              <a:spLocks noChangeArrowheads="1"/>
            </p:cNvSpPr>
            <p:nvPr/>
          </p:nvSpPr>
          <p:spPr bwMode="gray">
            <a:xfrm>
              <a:off x="3400" y="324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AA62EC"/>
                </a:gs>
                <a:gs pos="100000">
                  <a:srgbClr val="4F2D6D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81" name="Oval 88"/>
            <p:cNvSpPr>
              <a:spLocks noChangeArrowheads="1"/>
            </p:cNvSpPr>
            <p:nvPr/>
          </p:nvSpPr>
          <p:spPr bwMode="gray">
            <a:xfrm>
              <a:off x="2119" y="322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4747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82" name="Oval 89"/>
            <p:cNvSpPr>
              <a:spLocks noChangeArrowheads="1"/>
            </p:cNvSpPr>
            <p:nvPr/>
          </p:nvSpPr>
          <p:spPr bwMode="gray">
            <a:xfrm>
              <a:off x="1585" y="22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9460" name="Picture 2" descr="D:\Documents and Settings\Документы\Рабочий стол\О9\аним\j02839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00375"/>
            <a:ext cx="10715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3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r>
              <a:rPr lang="ru-RU" dirty="0"/>
              <a:t>Моя профессиональная позиция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686992" cy="62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2" descr="J:\фото_Семинара\110920142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736"/>
            <a:ext cx="3786214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6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972452" cy="500066"/>
          </a:xfr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Уча 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других, мы учимся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сами»(Сенека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)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1986" name="Picture 2" descr="J:\фото_Семинара\20140923_143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071966" cy="4875321"/>
          </a:xfrm>
          <a:prstGeom prst="rect">
            <a:avLst/>
          </a:prstGeom>
          <a:noFill/>
        </p:spPr>
      </p:pic>
      <p:pic>
        <p:nvPicPr>
          <p:cNvPr id="41987" name="Picture 3" descr="J:\фото_Семинара\20140923_150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31" y="3429000"/>
            <a:ext cx="4286350" cy="32147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1714488"/>
            <a:ext cx="36433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0000"/>
                </a:solidFill>
                <a:latin typeface="Bookman Old Style" pitchFamily="18" charset="0"/>
              </a:rPr>
              <a:t>Формирование УУД 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0000"/>
                </a:solidFill>
                <a:latin typeface="Bookman Old Style" pitchFamily="18" charset="0"/>
              </a:rPr>
              <a:t>на уроках </a:t>
            </a:r>
            <a:r>
              <a:rPr lang="ru-RU" sz="2000" b="1" kern="0" dirty="0" err="1" smtClean="0">
                <a:solidFill>
                  <a:srgbClr val="000000"/>
                </a:solidFill>
                <a:latin typeface="Bookman Old Style" pitchFamily="18" charset="0"/>
              </a:rPr>
              <a:t>нач</a:t>
            </a:r>
            <a:r>
              <a:rPr lang="ru-RU" sz="2000" b="1" kern="0" dirty="0" smtClean="0">
                <a:solidFill>
                  <a:srgbClr val="000000"/>
                </a:solidFill>
                <a:latin typeface="Bookman Old Style" pitchFamily="18" charset="0"/>
              </a:rPr>
              <a:t> классов.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0000"/>
                </a:solidFill>
                <a:latin typeface="Bookman Old Style" pitchFamily="18" charset="0"/>
              </a:rPr>
              <a:t>Доклад на семинаре.</a:t>
            </a:r>
            <a:endParaRPr lang="ru-RU" sz="2000" b="1" kern="0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479</TotalTime>
  <Words>350</Words>
  <Application>Microsoft Office PowerPoint</Application>
  <PresentationFormat>Экран (4:3)</PresentationFormat>
  <Paragraphs>76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Шары</vt:lpstr>
      <vt:lpstr>Презентация PowerPoint</vt:lpstr>
      <vt:lpstr>Презентация PowerPoint</vt:lpstr>
      <vt:lpstr> Много есть профессий на планете. Но учитель – лучшая из них. </vt:lpstr>
      <vt:lpstr>Моя профессиональная позиция</vt:lpstr>
      <vt:lpstr>Презентация PowerPoint</vt:lpstr>
      <vt:lpstr>  Курсы повышения квалификации                                                                                                      </vt:lpstr>
      <vt:lpstr>Нормативные документы, используемые в работе</vt:lpstr>
      <vt:lpstr>Моя профессиональная позиция</vt:lpstr>
      <vt:lpstr> «Уча других, мы учимся сами»(Сенека)   </vt:lpstr>
      <vt:lpstr>Презентация PowerPoint</vt:lpstr>
      <vt:lpstr> Мои достижения:</vt:lpstr>
      <vt:lpstr>Презентация PowerPoint</vt:lpstr>
      <vt:lpstr>Презентация PowerPoint</vt:lpstr>
      <vt:lpstr>Презентация PowerPoint</vt:lpstr>
      <vt:lpstr>Наше свободное время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G</cp:lastModifiedBy>
  <cp:revision>62</cp:revision>
  <dcterms:created xsi:type="dcterms:W3CDTF">2012-11-03T13:38:42Z</dcterms:created>
  <dcterms:modified xsi:type="dcterms:W3CDTF">2016-04-17T17:31:24Z</dcterms:modified>
</cp:coreProperties>
</file>