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9" r:id="rId10"/>
    <p:sldId id="270" r:id="rId11"/>
    <p:sldId id="271" r:id="rId12"/>
    <p:sldId id="267" r:id="rId13"/>
    <p:sldId id="272" r:id="rId14"/>
    <p:sldId id="268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506" autoAdjust="0"/>
    <p:restoredTop sz="97101" autoAdjust="0"/>
  </p:normalViewPr>
  <p:slideViewPr>
    <p:cSldViewPr>
      <p:cViewPr>
        <p:scale>
          <a:sx n="100" d="100"/>
          <a:sy n="100" d="100"/>
        </p:scale>
        <p:origin x="-1944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432FE0-CF31-4BA1-85A3-68FEAC10E18B}" type="datetimeFigureOut">
              <a:rPr lang="ru-RU" smtClean="0"/>
              <a:pPr/>
              <a:t>17.04.2016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9A98D-A364-42EA-A141-C0730C81D6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23890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9A98D-A364-42EA-A141-C0730C81D6E2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89387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Природа наш дом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9A98D-A364-42EA-A141-C0730C81D6E2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4/17/2016</a:t>
            </a:fld>
            <a:endParaRPr lang="en-US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4/17/2016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4/17/2016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4/17/2016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4/17/2016</a:t>
            </a:fld>
            <a:endParaRPr lang="en-US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4/17/2016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4/17/2016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4/17/2016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4/17/2016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4/17/2016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4/17/2016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4/17/2016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67000" y="5334000"/>
            <a:ext cx="4038600" cy="762000"/>
          </a:xfr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400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Bookman Old Style" pitchFamily="18" charset="0"/>
              </a:rPr>
              <a:t>2013-2014 учебный год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91480" cy="4857784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3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1400" dirty="0" smtClean="0">
                <a:solidFill>
                  <a:schemeClr val="tx1"/>
                </a:solidFill>
              </a:rPr>
              <a:t>Министерство  Образования и Науки Чеченской Республики  Веденский район                                        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3200" b="1" i="1" dirty="0" smtClean="0">
                <a:solidFill>
                  <a:schemeClr val="tx1"/>
                </a:solidFill>
              </a:rPr>
              <a:t>Проект                                                                 «Наш общий дом- природа»                            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Солнце, воздух  и  вода.</a:t>
            </a:r>
            <a:r>
              <a:rPr lang="ru-RU" sz="3200" dirty="0" smtClean="0">
                <a:solidFill>
                  <a:schemeClr val="tx1"/>
                </a:solidFill>
              </a:rPr>
              <a:t/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2000" b="1" i="1" dirty="0" smtClean="0">
                <a:solidFill>
                  <a:schemeClr val="tx1"/>
                </a:solidFill>
              </a:rPr>
              <a:t>Автор:  учащиеся 3 класса                                                                              МБОУ «Дышне-Веденская СОШ                                                                  имени  Героя России А.А.Загаева»  </a:t>
            </a:r>
            <a:br>
              <a:rPr lang="ru-RU" sz="2000" b="1" i="1" dirty="0" smtClean="0">
                <a:solidFill>
                  <a:schemeClr val="tx1"/>
                </a:solidFill>
              </a:rPr>
            </a:br>
            <a:r>
              <a:rPr lang="ru-RU" sz="2000" b="1" i="1" dirty="0" smtClean="0">
                <a:solidFill>
                  <a:schemeClr val="tx1"/>
                </a:solidFill>
              </a:rPr>
              <a:t/>
            </a:r>
            <a:br>
              <a:rPr lang="ru-RU" sz="2000" b="1" i="1" dirty="0" smtClean="0">
                <a:solidFill>
                  <a:schemeClr val="tx1"/>
                </a:solidFill>
              </a:rPr>
            </a:br>
            <a:r>
              <a:rPr lang="ru-RU" sz="2000" b="1" i="1" dirty="0" smtClean="0">
                <a:solidFill>
                  <a:schemeClr val="tx1"/>
                </a:solidFill>
              </a:rPr>
              <a:t>Руководитель:  Гацаева Малика </a:t>
            </a:r>
            <a:r>
              <a:rPr lang="ru-RU" sz="2000" b="1" i="1" dirty="0" err="1" smtClean="0">
                <a:solidFill>
                  <a:schemeClr val="tx1"/>
                </a:solidFill>
              </a:rPr>
              <a:t>Шайх</a:t>
            </a:r>
            <a:r>
              <a:rPr lang="ru-RU" sz="2000" b="1" i="1" dirty="0" smtClean="0">
                <a:solidFill>
                  <a:schemeClr val="tx1"/>
                </a:solidFill>
              </a:rPr>
              <a:t> – Магомедовна</a:t>
            </a:r>
            <a:br>
              <a:rPr lang="ru-RU" sz="2000" b="1" i="1" dirty="0" smtClean="0">
                <a:solidFill>
                  <a:schemeClr val="tx1"/>
                </a:solidFill>
              </a:rPr>
            </a:br>
            <a:endParaRPr lang="ru-RU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Documents and Settings\User\Рабочий стол\малика\img10 (1)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"/>
            <a:ext cx="4495800" cy="3124200"/>
          </a:xfrm>
          <a:prstGeom prst="rect">
            <a:avLst/>
          </a:prstGeom>
          <a:noFill/>
          <a:ln w="9525">
            <a:solidFill>
              <a:schemeClr val="accent3"/>
            </a:solidFill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pic>
        <p:nvPicPr>
          <p:cNvPr id="5" name="Рисунок 4" descr="C:\Documents and Settings\User\Рабочий стол\малика\img6 (1)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3429000"/>
            <a:ext cx="4038600" cy="2667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4876800" y="381001"/>
            <a:ext cx="3962400" cy="273921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C00000"/>
            </a:solidFill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i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Воздух – смесь  газов  среди них основные:  азот, кислород,            углекислый газ.</a:t>
            </a:r>
            <a:endParaRPr lang="ru-RU" sz="1400" dirty="0" smtClean="0">
              <a:latin typeface="Bookman Old Style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Воздух это атмосфера, это воздушная оболочка, которая защищает нашу землю от избытка тепла и холода, от солнечной радиации и метеоритов. Если бы вдруг она исчезла, то вода и другие жидкости на Земле мгновенно закипели,                     а лучи солнца сожгли всё живое.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04800" y="3505200"/>
            <a:ext cx="4267200" cy="2743200"/>
          </a:xfrm>
          <a:prstGeom prst="rect">
            <a:avLst/>
          </a:prstGeom>
          <a:solidFill>
            <a:srgbClr val="FFC000"/>
          </a:solidFill>
          <a:ln w="9525">
            <a:solidFill>
              <a:schemeClr val="accent3"/>
            </a:solidFill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Человеку необходимо для дыхания                    600 литров кислорода только на один день.                            Но в процессе деятельности человека происходят загрязнение воздуха.                       За год</a:t>
            </a:r>
            <a:r>
              <a:rPr lang="ru-RU" sz="1400" dirty="0" smtClean="0"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только углекислого газа в атмосферу выбрасывается 5 миллиардов тонн.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 результате истончается озоновый слой, появляются озоновые дыры.                                                                                  В эти дыры попадают                ультрафиолетовые лучи,                            которые вызывают раковые заболевания,                                     уменьшается количество кислорода.</a:t>
            </a:r>
            <a:endParaRPr kumimoji="0" lang="ru-RU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3124200" cy="3276600"/>
          </a:xfrm>
          <a:solidFill>
            <a:schemeClr val="accent1"/>
          </a:solidFill>
          <a:ln>
            <a:solidFill>
              <a:srgbClr val="C0000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pPr lvl="0"/>
            <a:r>
              <a:rPr lang="ru-RU" sz="1600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200" dirty="0" smtClean="0">
                <a:latin typeface="Bookman Old Style" pitchFamily="18" charset="0"/>
              </a:rPr>
              <a:t/>
            </a:r>
            <a:br>
              <a:rPr lang="ru-RU" sz="1200" dirty="0" smtClean="0">
                <a:latin typeface="Bookman Old Style" pitchFamily="18" charset="0"/>
              </a:rPr>
            </a:br>
            <a:r>
              <a:rPr lang="ru-RU" sz="1200" dirty="0" smtClean="0">
                <a:latin typeface="Bookman Old Style" pitchFamily="18" charset="0"/>
              </a:rPr>
              <a:t/>
            </a:r>
            <a:br>
              <a:rPr lang="ru-RU" sz="1200" dirty="0" smtClean="0">
                <a:latin typeface="Bookman Old Style" pitchFamily="18" charset="0"/>
              </a:rPr>
            </a:br>
            <a:r>
              <a:rPr lang="ru-RU" sz="1200" dirty="0" smtClean="0">
                <a:latin typeface="Bookman Old Style" pitchFamily="18" charset="0"/>
              </a:rPr>
              <a:t/>
            </a:r>
            <a:br>
              <a:rPr lang="ru-RU" sz="1200" dirty="0" smtClean="0">
                <a:latin typeface="Bookman Old Style" pitchFamily="18" charset="0"/>
              </a:rPr>
            </a:br>
            <a:r>
              <a:rPr lang="ru-RU" sz="1200" dirty="0" smtClean="0">
                <a:latin typeface="Bookman Old Style" pitchFamily="18" charset="0"/>
              </a:rPr>
              <a:t/>
            </a:r>
            <a:br>
              <a:rPr lang="ru-RU" sz="1200" dirty="0" smtClean="0">
                <a:latin typeface="Bookman Old Style" pitchFamily="18" charset="0"/>
              </a:rPr>
            </a:br>
            <a:r>
              <a:rPr lang="ru-RU" sz="1200" dirty="0" smtClean="0">
                <a:latin typeface="Bookman Old Style" pitchFamily="18" charset="0"/>
              </a:rPr>
              <a:t/>
            </a:r>
            <a:br>
              <a:rPr lang="ru-RU" sz="1200" dirty="0" smtClean="0">
                <a:latin typeface="Bookman Old Style" pitchFamily="18" charset="0"/>
              </a:rPr>
            </a:br>
            <a:r>
              <a:rPr lang="ru-RU" sz="1200" dirty="0" smtClean="0">
                <a:latin typeface="Bookman Old Style" pitchFamily="18" charset="0"/>
              </a:rPr>
              <a:t/>
            </a:r>
            <a:br>
              <a:rPr lang="ru-RU" sz="1200" dirty="0" smtClean="0">
                <a:latin typeface="Bookman Old Style" pitchFamily="18" charset="0"/>
              </a:rPr>
            </a:br>
            <a:r>
              <a:rPr lang="ru-RU" sz="1200" dirty="0" smtClean="0">
                <a:latin typeface="Bookman Old Style" pitchFamily="18" charset="0"/>
              </a:rPr>
              <a:t> </a:t>
            </a:r>
            <a:br>
              <a:rPr lang="ru-RU" sz="1200" dirty="0" smtClean="0">
                <a:latin typeface="Bookman Old Style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  <a:t>Причины </a:t>
            </a:r>
            <a:b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  <a:t>загрязняющие</a:t>
            </a:r>
            <a:r>
              <a:rPr lang="ru-RU" sz="1200" dirty="0" smtClean="0">
                <a:latin typeface="Bookman Old Style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  <a:t>воздух: </a:t>
            </a:r>
            <a:b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Bookman Old Style" pitchFamily="18" charset="0"/>
              </a:rPr>
              <a:t>фабрики и заводы выбрасывают в атмосферу из труб ядовитые газы, сажу, пыль.</a:t>
            </a:r>
            <a:br>
              <a:rPr lang="ru-RU" sz="16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Bookman Old Style" pitchFamily="18" charset="0"/>
              </a:rPr>
              <a:t>Автомобили выделяют выхлопные газы.</a:t>
            </a:r>
            <a:br>
              <a:rPr lang="ru-RU" sz="16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Bookman Old Style" pitchFamily="18" charset="0"/>
              </a:rPr>
              <a:t>Мусор выделяет вредные вещества.</a:t>
            </a:r>
            <a:br>
              <a:rPr lang="ru-RU" sz="16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Bookman Old Style" pitchFamily="18" charset="0"/>
              </a:rPr>
              <a:t>Уничтожаются леса,        цветы, травы.</a:t>
            </a:r>
            <a:br>
              <a:rPr lang="ru-RU" sz="1600" dirty="0" smtClean="0">
                <a:solidFill>
                  <a:schemeClr val="tx1"/>
                </a:solidFill>
                <a:latin typeface="Bookman Old Style" pitchFamily="18" charset="0"/>
              </a:rPr>
            </a:br>
            <a:endParaRPr lang="ru-RU" sz="1200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 rot="20896367">
            <a:off x="1116695" y="3698396"/>
            <a:ext cx="7562359" cy="1811772"/>
          </a:xfrm>
          <a:solidFill>
            <a:srgbClr val="92D050"/>
          </a:solidFill>
          <a:ln>
            <a:solidFill>
              <a:schemeClr val="accent3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>
                <a:latin typeface="Bookman Old Style" pitchFamily="18" charset="0"/>
              </a:rPr>
              <a:t>  </a:t>
            </a:r>
            <a:r>
              <a:rPr lang="ru-RU" sz="1800" dirty="0" smtClean="0">
                <a:latin typeface="Bookman Old Style" pitchFamily="18" charset="0"/>
              </a:rPr>
              <a:t/>
            </a:r>
            <a:br>
              <a:rPr lang="ru-RU" sz="1800" dirty="0" smtClean="0">
                <a:latin typeface="Bookman Old Style" pitchFamily="18" charset="0"/>
              </a:rPr>
            </a:br>
            <a:r>
              <a:rPr lang="ru-RU" sz="1800" dirty="0" smtClean="0">
                <a:latin typeface="Bookman Old Style" pitchFamily="18" charset="0"/>
              </a:rPr>
              <a:t>По таинственным законам, непонятным до сих пор,</a:t>
            </a:r>
            <a:br>
              <a:rPr lang="ru-RU" sz="1800" dirty="0" smtClean="0">
                <a:latin typeface="Bookman Old Style" pitchFamily="18" charset="0"/>
              </a:rPr>
            </a:br>
            <a:r>
              <a:rPr lang="ru-RU" sz="1800" dirty="0" smtClean="0">
                <a:latin typeface="Bookman Old Style" pitchFamily="18" charset="0"/>
              </a:rPr>
              <a:t>Огурец растет зеленым, рядом – красный помидор.</a:t>
            </a:r>
            <a:br>
              <a:rPr lang="ru-RU" sz="1800" dirty="0" smtClean="0">
                <a:latin typeface="Bookman Old Style" pitchFamily="18" charset="0"/>
              </a:rPr>
            </a:br>
            <a:r>
              <a:rPr lang="ru-RU" sz="1800" dirty="0" smtClean="0">
                <a:latin typeface="Bookman Old Style" pitchFamily="18" charset="0"/>
              </a:rPr>
              <a:t>Баклажаны синие рядом с желтой дынею.</a:t>
            </a:r>
            <a:br>
              <a:rPr lang="ru-RU" sz="1800" dirty="0" smtClean="0">
                <a:latin typeface="Bookman Old Style" pitchFamily="18" charset="0"/>
              </a:rPr>
            </a:br>
            <a:r>
              <a:rPr lang="ru-RU" sz="1800" b="1" dirty="0" smtClean="0">
                <a:latin typeface="Bookman Old Style" pitchFamily="18" charset="0"/>
              </a:rPr>
              <a:t>А земля – черным – черна, а земля для всех одна.</a:t>
            </a:r>
            <a:r>
              <a:rPr lang="ru-RU" sz="1800" dirty="0" smtClean="0">
                <a:latin typeface="Bookman Old Style" pitchFamily="18" charset="0"/>
              </a:rPr>
              <a:t> </a:t>
            </a:r>
            <a:endParaRPr lang="ru-RU" sz="1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896702" y="762000"/>
            <a:ext cx="4953000" cy="1323439"/>
          </a:xfrm>
          <a:prstGeom prst="rect">
            <a:avLst/>
          </a:prstGeom>
          <a:solidFill>
            <a:srgbClr val="FFFF00"/>
          </a:solidFill>
          <a:ln>
            <a:solidFill>
              <a:schemeClr val="accent3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latin typeface="Bookman Old Style" pitchFamily="18" charset="0"/>
            </a:endParaRPr>
          </a:p>
          <a:p>
            <a:pPr algn="ctr"/>
            <a:r>
              <a:rPr lang="ru-RU" sz="2000" b="1" dirty="0" smtClean="0">
                <a:latin typeface="Bookman Old Style" pitchFamily="18" charset="0"/>
              </a:rPr>
              <a:t> Вывод?                                               Не будем загрязнять наш воздух!</a:t>
            </a:r>
          </a:p>
          <a:p>
            <a:pPr algn="ctr"/>
            <a:endParaRPr lang="ru-RU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828800"/>
          </a:xfrm>
          <a:solidFill>
            <a:schemeClr val="bg2">
              <a:lumMod val="75000"/>
            </a:schemeClr>
          </a:solidFill>
          <a:ln>
            <a:solidFill>
              <a:srgbClr val="FF000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  <a:t>Покорение природы привело к загрязнению воздуха и воды,    разрушению почвы, гибели лесов, исчезновению  многих видов растений и  животных. Люди стали понимать, что они не господствуют над природой, а попросту губят ее. Оказалось, что люди по-прежнему множеством нитей  </a:t>
            </a:r>
            <a:r>
              <a:rPr lang="ru-RU" sz="1400" b="1" dirty="0" smtClean="0">
                <a:solidFill>
                  <a:schemeClr val="tx1"/>
                </a:solidFill>
                <a:latin typeface="Bookman Old Style" pitchFamily="18" charset="0"/>
              </a:rPr>
              <a:t>связаны</a:t>
            </a:r>
            <a: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  <a:t> с окружающей природой.                          Погубив ее, они погибнут сами. Так кем же должен  быть человек? Сыном природы или ее покорителем?</a:t>
            </a:r>
            <a:endParaRPr lang="ru-RU" sz="16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286000"/>
            <a:ext cx="4651248" cy="3886200"/>
          </a:xfrm>
          <a:solidFill>
            <a:schemeClr val="accent1"/>
          </a:solidFill>
          <a:ln>
            <a:solidFill>
              <a:schemeClr val="accent3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</a:pPr>
            <a:endParaRPr lang="ru-RU" sz="1400" dirty="0" smtClean="0">
              <a:latin typeface="Bookman Old Style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dirty="0" smtClean="0">
                <a:solidFill>
                  <a:schemeClr val="tx1"/>
                </a:solidFill>
                <a:latin typeface="Bookman Old Style" pitchFamily="18" charset="0"/>
              </a:rPr>
              <a:t>Пусть всегда будет, чистое небо над головой!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dirty="0" smtClean="0">
                <a:solidFill>
                  <a:schemeClr val="tx1"/>
                </a:solidFill>
                <a:latin typeface="Bookman Old Style" pitchFamily="18" charset="0"/>
              </a:rPr>
              <a:t>Пусть  всегда светит, яркое солнце!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dirty="0" smtClean="0">
                <a:solidFill>
                  <a:schemeClr val="tx1"/>
                </a:solidFill>
                <a:latin typeface="Bookman Old Style" pitchFamily="18" charset="0"/>
              </a:rPr>
              <a:t>Пусть растут красивые цветы у всех во дворах!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dirty="0" smtClean="0">
                <a:solidFill>
                  <a:schemeClr val="tx1"/>
                </a:solidFill>
                <a:latin typeface="Bookman Old Style" pitchFamily="18" charset="0"/>
              </a:rPr>
              <a:t>Пусть всегда все дети купаются                                   в чистых речках!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dirty="0" smtClean="0">
                <a:solidFill>
                  <a:schemeClr val="tx1"/>
                </a:solidFill>
                <a:latin typeface="Bookman Old Style" pitchFamily="18" charset="0"/>
              </a:rPr>
              <a:t>Пусть все рыбы плавают в чистых морях                      и океанах!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dirty="0" smtClean="0">
                <a:solidFill>
                  <a:schemeClr val="tx1"/>
                </a:solidFill>
                <a:latin typeface="Bookman Old Style" pitchFamily="18" charset="0"/>
              </a:rPr>
              <a:t>Будем добры к природе.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dirty="0" smtClean="0">
                <a:solidFill>
                  <a:schemeClr val="tx1"/>
                </a:solidFill>
                <a:latin typeface="Bookman Old Style" pitchFamily="18" charset="0"/>
              </a:rPr>
              <a:t>И природа отблагодарит нас!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1400" b="1" i="1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i="1" dirty="0" smtClean="0">
                <a:latin typeface="Bookman Old Style" pitchFamily="18" charset="0"/>
              </a:rPr>
              <a:t>Чтобы  беречь и защитить планету Земля, не обязательно быть бедным или богатым, высоким или низким, учёным или простым рабочим, взрослым или ребёнком.</a:t>
            </a:r>
          </a:p>
          <a:p>
            <a:pPr marL="0" indent="0" algn="ctr">
              <a:buNone/>
            </a:pPr>
            <a:r>
              <a:rPr lang="ru-RU" sz="1400" b="1" i="1" dirty="0" smtClean="0">
                <a:latin typeface="Bookman Old Style" pitchFamily="18" charset="0"/>
              </a:rPr>
              <a:t>Нужно только прислушаться                             к голосу своего сердца.</a:t>
            </a:r>
            <a:endParaRPr lang="ru-RU" sz="1400" b="1" i="1" dirty="0">
              <a:latin typeface="Bookman Old Style" pitchFamily="18" charset="0"/>
            </a:endParaRPr>
          </a:p>
        </p:txBody>
      </p:sp>
      <p:pic>
        <p:nvPicPr>
          <p:cNvPr id="4" name="Рисунок 3" descr="C:\Documents and Settings\User\Рабочий стол\images (2)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2133600"/>
            <a:ext cx="3733800" cy="4038600"/>
          </a:xfrm>
          <a:prstGeom prst="rect">
            <a:avLst/>
          </a:prstGeom>
          <a:ln>
            <a:solidFill>
              <a:schemeClr val="accent3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382000" cy="5334000"/>
          </a:xfrm>
          <a:solidFill>
            <a:srgbClr val="00B0F0"/>
          </a:solidFill>
          <a:ln>
            <a:solidFill>
              <a:schemeClr val="accent3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  <a:t>Пусть всегда будет, чистое небо </a:t>
            </a:r>
            <a:b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  <a:t>над головой!</a:t>
            </a:r>
            <a:b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  <a:t>Пусть  всегда светит, яркое солнце!</a:t>
            </a:r>
            <a:b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  <a:t>Пусть растут красивые цветы у всех                во дворах!</a:t>
            </a:r>
            <a:b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  <a:t>Пусть всегда все дети купаются                                   в чистых речках!</a:t>
            </a:r>
            <a:b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  <a:t>Пусть все рыбы плавают в чистых                       морях и океанах!</a:t>
            </a:r>
            <a:b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  <a:t>Будем добры к природе.</a:t>
            </a:r>
            <a:b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  <a:t>И природа отблагодарит нас!</a:t>
            </a:r>
            <a:b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</a:br>
            <a:endParaRPr lang="ru-RU" sz="2800" dirty="0" smtClean="0">
              <a:solidFill>
                <a:schemeClr val="tx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642918"/>
            <a:ext cx="3733800" cy="5529282"/>
          </a:xfrm>
          <a:solidFill>
            <a:schemeClr val="accent4"/>
          </a:solidFill>
          <a:ln>
            <a:solidFill>
              <a:srgbClr val="C0000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2000" dirty="0" smtClean="0">
                <a:latin typeface="Bookman Old Style" pitchFamily="18" charset="0"/>
              </a:rPr>
              <a:t/>
            </a:r>
            <a:br>
              <a:rPr lang="ru-RU" sz="2000" dirty="0" smtClean="0">
                <a:latin typeface="Bookman Old Style" pitchFamily="18" charset="0"/>
              </a:rPr>
            </a:br>
            <a:r>
              <a:rPr lang="ru-RU" sz="2000" dirty="0" smtClean="0">
                <a:latin typeface="Bookman Old Style" pitchFamily="18" charset="0"/>
              </a:rPr>
              <a:t/>
            </a:r>
            <a:br>
              <a:rPr lang="ru-RU" sz="2000" dirty="0" smtClean="0">
                <a:latin typeface="Bookman Old Style" pitchFamily="18" charset="0"/>
              </a:rPr>
            </a:br>
            <a:r>
              <a:rPr lang="ru-RU" sz="2000" dirty="0" smtClean="0">
                <a:latin typeface="Bookman Old Style" pitchFamily="18" charset="0"/>
              </a:rPr>
              <a:t/>
            </a:r>
            <a:br>
              <a:rPr lang="ru-RU" sz="2000" dirty="0" smtClean="0">
                <a:latin typeface="Bookman Old Style" pitchFamily="18" charset="0"/>
              </a:rPr>
            </a:br>
            <a:r>
              <a:rPr lang="ru-RU" sz="2000" dirty="0" smtClean="0">
                <a:latin typeface="Bookman Old Style" pitchFamily="18" charset="0"/>
              </a:rPr>
              <a:t/>
            </a:r>
            <a:br>
              <a:rPr lang="ru-RU" sz="2000" dirty="0" smtClean="0">
                <a:latin typeface="Bookman Old Style" pitchFamily="18" charset="0"/>
              </a:rPr>
            </a:br>
            <a:r>
              <a:rPr lang="ru-RU" sz="2000" dirty="0" smtClean="0">
                <a:latin typeface="Bookman Old Style" pitchFamily="18" charset="0"/>
              </a:rPr>
              <a:t/>
            </a:r>
            <a:br>
              <a:rPr lang="ru-RU" sz="2000" dirty="0" smtClean="0">
                <a:latin typeface="Bookman Old Style" pitchFamily="18" charset="0"/>
              </a:rPr>
            </a:br>
            <a:r>
              <a:rPr lang="ru-RU" sz="2000" dirty="0" smtClean="0">
                <a:latin typeface="Bookman Old Style" pitchFamily="18" charset="0"/>
              </a:rPr>
              <a:t/>
            </a:r>
            <a:br>
              <a:rPr lang="ru-RU" sz="2000" dirty="0" smtClean="0">
                <a:latin typeface="Bookman Old Style" pitchFamily="18" charset="0"/>
              </a:rPr>
            </a:br>
            <a:r>
              <a:rPr lang="ru-RU" sz="2000" dirty="0" smtClean="0">
                <a:latin typeface="Bookman Old Style" pitchFamily="18" charset="0"/>
              </a:rPr>
              <a:t/>
            </a:r>
            <a:br>
              <a:rPr lang="ru-RU" sz="2000" dirty="0" smtClean="0">
                <a:latin typeface="Bookman Old Style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2000" b="1" i="1" dirty="0" smtClean="0">
                <a:solidFill>
                  <a:srgbClr val="B32C16">
                    <a:shade val="75000"/>
                  </a:srgbClr>
                </a:solidFill>
                <a:latin typeface="Bookman Old Style" pitchFamily="18" charset="0"/>
              </a:rPr>
              <a:t/>
            </a:r>
            <a:br>
              <a:rPr lang="ru-RU" sz="2000" b="1" i="1" dirty="0" smtClean="0">
                <a:solidFill>
                  <a:srgbClr val="B32C16">
                    <a:shade val="75000"/>
                  </a:srgbClr>
                </a:solidFill>
                <a:latin typeface="Bookman Old Style" pitchFamily="18" charset="0"/>
              </a:rPr>
            </a:br>
            <a:r>
              <a:rPr lang="ru-RU" sz="2000" b="1" i="1" dirty="0" smtClean="0">
                <a:solidFill>
                  <a:srgbClr val="B32C16">
                    <a:shade val="75000"/>
                  </a:srgbClr>
                </a:solidFill>
                <a:latin typeface="Bookman Old Style" pitchFamily="18" charset="0"/>
              </a:rPr>
              <a:t> </a:t>
            </a:r>
            <a:r>
              <a:rPr lang="ru-RU" b="1" i="1" dirty="0" smtClean="0"/>
              <a:t>  </a:t>
            </a:r>
            <a:r>
              <a:rPr lang="ru-RU" sz="1800" b="1" i="1" dirty="0" smtClean="0">
                <a:solidFill>
                  <a:schemeClr val="tx1"/>
                </a:solidFill>
                <a:latin typeface="Bookman Old Style" pitchFamily="18" charset="0"/>
              </a:rPr>
              <a:t>Почему, наш проект                мы назвали                                                                                         «Наш общий дом-природа?»   Природа - важнейшее условие жизни людей,                                нам нужны тепло и свет солнца, воздух, вода, пища.                                     Всё это даёт нам природа!</a:t>
            </a:r>
            <a:br>
              <a:rPr lang="ru-RU" sz="1800" b="1" i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Bookman Old Style" pitchFamily="18" charset="0"/>
              </a:rPr>
              <a:t>Внимание!                      Вопросы нашим экспертам:</a:t>
            </a:r>
            <a:r>
              <a:rPr lang="ru-RU" sz="1800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Bookman Old Style" pitchFamily="18" charset="0"/>
              </a:rPr>
              <a:t>- Кого бы вам хотелось, поблагодарит из ребят?              Что вам понравилось?</a:t>
            </a:r>
            <a:br>
              <a:rPr lang="ru-RU" sz="18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Bookman Old Style" pitchFamily="18" charset="0"/>
              </a:rPr>
              <a:t>- Что для вас было самым   трудным в данном проекте?</a:t>
            </a:r>
            <a:br>
              <a:rPr lang="ru-RU" sz="18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Bookman Old Style" pitchFamily="18" charset="0"/>
              </a:rPr>
              <a:t>- Каково ваше мнение,       достигнута ли конечная                 цель проекта?</a:t>
            </a:r>
            <a:br>
              <a:rPr lang="ru-RU" sz="18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800" b="1" i="1" dirty="0" smtClean="0">
                <a:solidFill>
                  <a:srgbClr val="B32C16">
                    <a:shade val="75000"/>
                  </a:srgbClr>
                </a:solidFill>
                <a:latin typeface="Bookman Old Style" pitchFamily="18" charset="0"/>
              </a:rPr>
              <a:t/>
            </a:r>
            <a:br>
              <a:rPr lang="ru-RU" sz="1800" b="1" i="1" dirty="0" smtClean="0">
                <a:solidFill>
                  <a:srgbClr val="B32C16">
                    <a:shade val="75000"/>
                  </a:srgbClr>
                </a:solidFill>
                <a:latin typeface="Bookman Old Style" pitchFamily="18" charset="0"/>
              </a:rPr>
            </a:br>
            <a:r>
              <a:rPr lang="ru-RU" sz="1800" b="1" i="1" dirty="0" smtClean="0">
                <a:solidFill>
                  <a:srgbClr val="B32C16">
                    <a:shade val="75000"/>
                  </a:srgbClr>
                </a:solidFill>
                <a:latin typeface="Bookman Old Style" pitchFamily="18" charset="0"/>
              </a:rPr>
              <a:t>БЕРЕГИТЕ ПРИРОДУ!</a:t>
            </a:r>
            <a:br>
              <a:rPr lang="ru-RU" sz="1800" b="1" i="1" dirty="0" smtClean="0">
                <a:solidFill>
                  <a:srgbClr val="B32C16">
                    <a:shade val="75000"/>
                  </a:srgbClr>
                </a:solidFill>
                <a:latin typeface="Bookman Old Style" pitchFamily="18" charset="0"/>
              </a:rPr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114800" y="857232"/>
            <a:ext cx="4876800" cy="5314968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b="1" i="1" dirty="0" smtClean="0"/>
              <a:t>   </a:t>
            </a:r>
            <a:r>
              <a:rPr lang="ru-RU" sz="3200" b="1" i="1" dirty="0" smtClean="0">
                <a:solidFill>
                  <a:srgbClr val="FF0000"/>
                </a:solidFill>
                <a:latin typeface="Bookman Old Style" pitchFamily="18" charset="0"/>
              </a:rPr>
              <a:t>Спасибо за внимание!</a:t>
            </a:r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43400" y="397085"/>
            <a:ext cx="4495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300" b="1" i="1" dirty="0" smtClean="0">
              <a:solidFill>
                <a:srgbClr val="B32C16">
                  <a:shade val="75000"/>
                </a:srgbClr>
              </a:solidFill>
              <a:ea typeface="+mj-ea"/>
              <a:cs typeface="+mj-cs"/>
            </a:endParaRPr>
          </a:p>
          <a:p>
            <a:endParaRPr lang="ru-RU" sz="3300" b="1" i="1" dirty="0" smtClean="0">
              <a:solidFill>
                <a:srgbClr val="B32C16">
                  <a:shade val="75000"/>
                </a:srgbClr>
              </a:solidFill>
              <a:ea typeface="+mj-ea"/>
              <a:cs typeface="+mj-cs"/>
            </a:endParaRPr>
          </a:p>
          <a:p>
            <a:r>
              <a:rPr lang="ru-RU" sz="3300" b="1" i="1" dirty="0" smtClean="0">
                <a:solidFill>
                  <a:srgbClr val="B32C16">
                    <a:shade val="75000"/>
                  </a:srgbClr>
                </a:solidFill>
                <a:ea typeface="+mj-ea"/>
                <a:cs typeface="+mj-cs"/>
              </a:rPr>
              <a:t> </a:t>
            </a:r>
          </a:p>
          <a:p>
            <a:endParaRPr lang="ru-RU" sz="3300" b="1" i="1" dirty="0" smtClean="0">
              <a:solidFill>
                <a:srgbClr val="B32C16">
                  <a:shade val="75000"/>
                </a:srgbClr>
              </a:solidFill>
              <a:ea typeface="+mj-ea"/>
              <a:cs typeface="+mj-cs"/>
            </a:endParaRPr>
          </a:p>
          <a:p>
            <a:endParaRPr lang="ru-RU" sz="3300" b="1" i="1" dirty="0" smtClean="0">
              <a:solidFill>
                <a:srgbClr val="B32C16">
                  <a:shade val="75000"/>
                </a:srgbClr>
              </a:solidFill>
              <a:ea typeface="+mj-ea"/>
              <a:cs typeface="+mj-cs"/>
            </a:endParaRPr>
          </a:p>
          <a:p>
            <a:r>
              <a:rPr lang="ru-RU" sz="3300" b="1" i="1" dirty="0" smtClean="0">
                <a:solidFill>
                  <a:srgbClr val="B32C16">
                    <a:shade val="75000"/>
                  </a:srgbClr>
                </a:solidFill>
                <a:ea typeface="+mj-ea"/>
                <a:cs typeface="+mj-cs"/>
              </a:rPr>
              <a:t>  </a:t>
            </a:r>
            <a:endParaRPr lang="ru-RU" dirty="0"/>
          </a:p>
        </p:txBody>
      </p:sp>
      <p:pic>
        <p:nvPicPr>
          <p:cNvPr id="6" name="Рисунок 5" descr="C:\Documents and Settings\User\Рабочий стол\images (4)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1928802"/>
            <a:ext cx="4495800" cy="4419599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flipH="1">
            <a:off x="8836152" y="228600"/>
            <a:ext cx="450756" cy="758952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026" name="Picture 2" descr="J:\Малика\Малика\140128658094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7158" y="1452100"/>
            <a:ext cx="4298437" cy="3334222"/>
          </a:xfrm>
          <a:prstGeom prst="rect">
            <a:avLst/>
          </a:prstGeom>
          <a:noFill/>
        </p:spPr>
      </p:pic>
      <p:pic>
        <p:nvPicPr>
          <p:cNvPr id="1027" name="Picture 3" descr="J:\Малика\Малика\140128872420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6" y="1500174"/>
            <a:ext cx="3543885" cy="3227467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785786" y="357166"/>
            <a:ext cx="7000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Природа- наш дом!</a:t>
            </a:r>
            <a:endParaRPr lang="ru-R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500042"/>
            <a:ext cx="4419600" cy="2547958"/>
          </a:xfr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000" i="1" dirty="0" smtClean="0"/>
              <a:t> </a:t>
            </a:r>
            <a:r>
              <a:rPr lang="ru-RU" sz="1800" b="1" i="1" dirty="0" smtClean="0">
                <a:solidFill>
                  <a:srgbClr val="FF0000"/>
                </a:solidFill>
              </a:rPr>
              <a:t>Цель </a:t>
            </a:r>
            <a:r>
              <a:rPr lang="ru-RU" sz="1800" b="1" i="1" dirty="0" smtClean="0">
                <a:solidFill>
                  <a:schemeClr val="tx1"/>
                </a:solidFill>
              </a:rPr>
              <a:t>нашего проекта обобщить,  закрепить                   те знания, умения,                     которые мы не только приобрели,  но добыли путём личных исследований.</a:t>
            </a:r>
            <a:br>
              <a:rPr lang="ru-RU" sz="1800" b="1" i="1" dirty="0" smtClean="0">
                <a:solidFill>
                  <a:schemeClr val="tx1"/>
                </a:solidFill>
              </a:rPr>
            </a:br>
            <a:r>
              <a:rPr lang="ru-RU" sz="1800" b="1" i="1" dirty="0" smtClean="0">
                <a:solidFill>
                  <a:schemeClr val="tx1"/>
                </a:solidFill>
              </a:rPr>
              <a:t>             </a:t>
            </a:r>
            <a:endParaRPr lang="ru-RU" sz="2000" b="1" i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34000" y="571481"/>
            <a:ext cx="3276600" cy="247652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latin typeface="Bookman Old Style" pitchFamily="18" charset="0"/>
              </a:rPr>
              <a:t> План:                                                       1.  Постановка целей                     и  задач  проекта.</a:t>
            </a:r>
            <a:endParaRPr lang="ru-RU" sz="1600" dirty="0" smtClean="0">
              <a:latin typeface="Bookman Old Style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latin typeface="Bookman Old Style" pitchFamily="18" charset="0"/>
              </a:rPr>
              <a:t>   2 . Утверждение               тематики  проекта.</a:t>
            </a:r>
            <a:endParaRPr lang="ru-RU" sz="1600" dirty="0" smtClean="0">
              <a:latin typeface="Bookman Old Style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latin typeface="Bookman Old Style" pitchFamily="18" charset="0"/>
              </a:rPr>
              <a:t>   3.  Защита проекта.</a:t>
            </a:r>
            <a:endParaRPr lang="ru-RU" sz="1600" dirty="0" smtClean="0">
              <a:latin typeface="Bookman Old Style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latin typeface="Bookman Old Style" pitchFamily="18" charset="0"/>
              </a:rPr>
              <a:t>   4. Работа в группах.</a:t>
            </a:r>
            <a:endParaRPr lang="ru-RU" sz="1600" dirty="0" smtClean="0">
              <a:latin typeface="Bookman Old Style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latin typeface="Bookman Old Style" pitchFamily="18" charset="0"/>
              </a:rPr>
              <a:t>   5.  Песня.</a:t>
            </a:r>
            <a:endParaRPr lang="ru-RU" sz="1600" dirty="0" smtClean="0">
              <a:latin typeface="Bookman Old Style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latin typeface="Bookman Old Style" pitchFamily="18" charset="0"/>
              </a:rPr>
              <a:t>   6.  Выводы о проекте.</a:t>
            </a:r>
            <a:endParaRPr lang="ru-RU" sz="1600" dirty="0">
              <a:latin typeface="Bookman Old Style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2071669" y="3276600"/>
            <a:ext cx="5786479" cy="2971800"/>
          </a:xfrm>
          <a:prstGeom prst="rect">
            <a:avLst/>
          </a:prstGeom>
          <a:ln>
            <a:solidFill>
              <a:srgbClr val="C0000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57200"/>
            <a:ext cx="6705600" cy="114300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3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1400" b="1" i="1" dirty="0" smtClean="0"/>
              <a:t/>
            </a:r>
            <a:br>
              <a:rPr lang="ru-RU" sz="1400" b="1" i="1" dirty="0" smtClean="0"/>
            </a:br>
            <a:r>
              <a:rPr lang="ru-RU" sz="1400" b="1" i="1" dirty="0" smtClean="0"/>
              <a:t/>
            </a:r>
            <a:br>
              <a:rPr lang="ru-RU" sz="1400" b="1" i="1" dirty="0" smtClean="0"/>
            </a:br>
            <a:r>
              <a:rPr lang="ru-RU" sz="1400" b="1" i="1" dirty="0" smtClean="0"/>
              <a:t/>
            </a:r>
            <a:br>
              <a:rPr lang="ru-RU" sz="1400" b="1" i="1" dirty="0" smtClean="0"/>
            </a:br>
            <a:r>
              <a:rPr lang="ru-RU" sz="1400" b="1" i="1" dirty="0" smtClean="0"/>
              <a:t/>
            </a:r>
            <a:br>
              <a:rPr lang="ru-RU" sz="1400" b="1" i="1" dirty="0" smtClean="0"/>
            </a:br>
            <a:r>
              <a:rPr lang="ru-RU" sz="1400" b="1" i="1" dirty="0" smtClean="0"/>
              <a:t/>
            </a:r>
            <a:br>
              <a:rPr lang="ru-RU" sz="1400" b="1" i="1" dirty="0" smtClean="0"/>
            </a:br>
            <a:r>
              <a:rPr lang="ru-RU" sz="1400" b="1" i="1" dirty="0" smtClean="0"/>
              <a:t/>
            </a:r>
            <a:br>
              <a:rPr lang="ru-RU" sz="1400" b="1" i="1" dirty="0" smtClean="0"/>
            </a:br>
            <a:r>
              <a:rPr lang="ru-RU" sz="1400" b="1" i="1" dirty="0" smtClean="0"/>
              <a:t>Природа так обо всем позаботилась,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i="1" dirty="0" smtClean="0"/>
              <a:t>Что  повсюду ты  находишь, чему учиться.                                           </a:t>
            </a:r>
            <a:r>
              <a:rPr lang="ru-RU" sz="1400" dirty="0" smtClean="0"/>
              <a:t>Леонардо да Винчи</a:t>
            </a:r>
            <a:br>
              <a:rPr lang="ru-RU" sz="1400" dirty="0" smtClean="0"/>
            </a:br>
            <a:endParaRPr lang="ru-RU" sz="1400" dirty="0"/>
          </a:p>
        </p:txBody>
      </p:sp>
      <p:pic>
        <p:nvPicPr>
          <p:cNvPr id="4" name="Содержимое 3" descr="C:\Documents and Settings\User\Рабочий стол\viewer.png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4214810" y="2071678"/>
            <a:ext cx="4419600" cy="3357586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pic>
      <p:sp>
        <p:nvSpPr>
          <p:cNvPr id="6" name="Прямоугольник 5"/>
          <p:cNvSpPr/>
          <p:nvPr/>
        </p:nvSpPr>
        <p:spPr>
          <a:xfrm>
            <a:off x="457200" y="2057399"/>
            <a:ext cx="3352800" cy="363176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000000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Животные, птицы,            всё живое стремится           в свой дом,                            потому что </a:t>
            </a:r>
            <a:r>
              <a:rPr lang="ru-RU" b="1" dirty="0" smtClean="0">
                <a:solidFill>
                  <a:srgbClr val="000000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дом</a:t>
            </a:r>
            <a:r>
              <a:rPr lang="ru-RU" b="1" i="1" dirty="0" smtClean="0">
                <a:solidFill>
                  <a:srgbClr val="000000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должен  дарить радость.                                            А где же живёт человек?</a:t>
            </a:r>
            <a:r>
              <a:rPr lang="ru-RU" b="1" i="1" dirty="0" smtClean="0">
                <a:solidFill>
                  <a:prstClr val="black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                                           </a:t>
            </a:r>
            <a:r>
              <a:rPr lang="ru-RU" b="1" i="1" dirty="0" smtClean="0">
                <a:solidFill>
                  <a:srgbClr val="000000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Какое отношение              мы имеем к природе?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000000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 И вообще является ли природа нашим домом.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i="1" dirty="0" smtClean="0">
                <a:solidFill>
                  <a:srgbClr val="000000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                          </a:t>
            </a:r>
            <a:r>
              <a:rPr lang="ru-RU" sz="1400" b="1" i="1" dirty="0" smtClean="0">
                <a:solidFill>
                  <a:prstClr val="black"/>
                </a:solidFill>
                <a:latin typeface="Bookman Old Style" pitchFamily="18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4267200" cy="342900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600" b="1" i="1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1600" b="1" i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600" b="1" i="1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1600" b="1" i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600" b="1" i="1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1600" b="1" i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600" b="1" i="1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1600" b="1" i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600" b="1" i="1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1600" b="1" i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600" b="1" i="1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1600" b="1" i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14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14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14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14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14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14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14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14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Bookman Old Style" pitchFamily="18" charset="0"/>
              </a:rPr>
              <a:t>Чем же для нас так важно Солнце?                                                                    </a:t>
            </a:r>
            <a:r>
              <a:rPr lang="ru-RU" sz="1400" b="1" dirty="0" smtClean="0">
                <a:solidFill>
                  <a:schemeClr val="tx1"/>
                </a:solidFill>
                <a:latin typeface="Bookman Old Style" pitchFamily="18" charset="0"/>
              </a:rPr>
              <a:t>Солнце – это огненный шар, это звезда,                                     представляющая собой сгусток раскалённого газа.                          Внутри него, в ядре, в самом сердце солнца  происходит постоянное движение  между  частицами  водорода, которые  при столкновении друг с другом образуют гелий.                                        В результате этого оно богато теплом            и светом, что очень важно для нас                          и всего живого.</a:t>
            </a:r>
            <a:br>
              <a:rPr lang="ru-RU" sz="14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endParaRPr lang="ru-RU" sz="16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pic>
        <p:nvPicPr>
          <p:cNvPr id="4" name="Содержимое 3" descr="C:\Documents and Settings\User\Рабочий стол\малика\img5.jp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24400" y="457200"/>
            <a:ext cx="4038600" cy="3048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5" name="Прямоугольник 4"/>
          <p:cNvSpPr/>
          <p:nvPr/>
        </p:nvSpPr>
        <p:spPr>
          <a:xfrm rot="21324426">
            <a:off x="1805434" y="3789452"/>
            <a:ext cx="6498915" cy="2246769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lvl="0" indent="-342900" algn="ctr" fontAlgn="base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1400" b="1" dirty="0" smtClean="0">
                <a:solidFill>
                  <a:srgbClr val="000000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Смена дня и ночи.</a:t>
            </a:r>
            <a:r>
              <a:rPr lang="ru-RU" sz="1400" b="1" dirty="0" smtClean="0">
                <a:solidFill>
                  <a:prstClr val="black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            </a:t>
            </a:r>
          </a:p>
          <a:p>
            <a:pPr marL="342900" lvl="0" indent="-342900" algn="ctr" fontAlgn="base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1400" b="1" dirty="0" smtClean="0">
                <a:solidFill>
                  <a:srgbClr val="000000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Смена времён года.</a:t>
            </a:r>
            <a:endParaRPr lang="ru-RU" sz="1400" b="1" dirty="0" smtClean="0">
              <a:solidFill>
                <a:prstClr val="black"/>
              </a:solidFill>
              <a:latin typeface="Bookman Old Style" pitchFamily="18" charset="0"/>
              <a:ea typeface="Times New Roman" pitchFamily="18" charset="0"/>
              <a:cs typeface="Arial" pitchFamily="34" charset="0"/>
            </a:endParaRPr>
          </a:p>
          <a:p>
            <a:pPr marL="342900" lvl="0" indent="-34290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3)  От Солнца зависит выпадение осадков.</a:t>
            </a:r>
            <a:r>
              <a:rPr lang="ru-RU" sz="1400" b="1" dirty="0" smtClean="0">
                <a:solidFill>
                  <a:prstClr val="black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                                                          4) </a:t>
            </a:r>
            <a:r>
              <a:rPr lang="ru-RU" sz="1400" b="1" dirty="0" smtClean="0">
                <a:solidFill>
                  <a:srgbClr val="000000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Рост и развитие растений.</a:t>
            </a:r>
            <a:endParaRPr lang="ru-RU" sz="1400" b="1" dirty="0" smtClean="0">
              <a:solidFill>
                <a:prstClr val="black"/>
              </a:solidFill>
              <a:latin typeface="Bookman Old Style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   5) Урожай и плодородие, значит питание всего живого.</a:t>
            </a:r>
            <a:endParaRPr lang="ru-RU" sz="1400" b="1" dirty="0" smtClean="0">
              <a:solidFill>
                <a:prstClr val="black"/>
              </a:solidFill>
              <a:latin typeface="Bookman Old Style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   6) Круговорот воды в природе.</a:t>
            </a:r>
            <a:r>
              <a:rPr lang="ru-RU" sz="1400" b="1" dirty="0" smtClean="0">
                <a:solidFill>
                  <a:prstClr val="black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                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prstClr val="black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000000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7) Настроение и работоспособность.</a:t>
            </a:r>
            <a:endParaRPr lang="ru-RU" sz="1400" b="1" dirty="0" smtClean="0">
              <a:solidFill>
                <a:prstClr val="black"/>
              </a:solidFill>
              <a:latin typeface="Bookman Old Style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   8) Борьба с бактериями и вирусами – значит наше здоровье.</a:t>
            </a:r>
            <a:endParaRPr lang="ru-RU" sz="1400" b="1" dirty="0" smtClean="0">
              <a:solidFill>
                <a:prstClr val="black"/>
              </a:solidFill>
              <a:latin typeface="Bookman Old Style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   9) Насыщение воздуха кислородом (процесс  фотосинтеза).</a:t>
            </a:r>
            <a:endParaRPr lang="ru-RU" sz="1400" b="1" dirty="0" smtClean="0">
              <a:solidFill>
                <a:prstClr val="black"/>
              </a:solidFill>
              <a:latin typeface="Bookman Old Style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 10) Отдых (купаемся, загораем).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9600" y="533400"/>
            <a:ext cx="4267200" cy="502920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3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dirty="0" smtClean="0"/>
              <a:t>                           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                                                                                                                          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                                                                                                                     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                                                                                                                            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2000" b="1" i="1" u="sng" dirty="0" smtClean="0">
                <a:solidFill>
                  <a:schemeClr val="tx1"/>
                </a:solidFill>
                <a:latin typeface="Bookman Old Style" pitchFamily="18" charset="0"/>
              </a:rPr>
              <a:t>Солнце нас не только радует,          но и пугает.  Почему?</a:t>
            </a:r>
            <a:r>
              <a:rPr lang="ru-RU" sz="2000" b="1" i="1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2000" b="1" i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800" dirty="0" smtClean="0">
                <a:latin typeface="Bookman Old Style" pitchFamily="18" charset="0"/>
              </a:rPr>
              <a:t/>
            </a:r>
            <a:br>
              <a:rPr lang="ru-RU" sz="1800" dirty="0" smtClean="0">
                <a:latin typeface="Bookman Old Style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Bookman Old Style" pitchFamily="18" charset="0"/>
              </a:rPr>
              <a:t>Стали не редки случаи облучений,                                                                    которые приводят к заболеванию кожи.</a:t>
            </a:r>
            <a:br>
              <a:rPr lang="ru-RU" sz="18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Bookman Old Style" pitchFamily="18" charset="0"/>
              </a:rPr>
              <a:t>  б) Участились пожары.</a:t>
            </a:r>
            <a:br>
              <a:rPr lang="ru-RU" sz="18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Bookman Old Style" pitchFamily="18" charset="0"/>
              </a:rPr>
              <a:t>  в) От высокой температуры                                                                                            и жары у пожилых людей                                                                                               не  выдерживает сердце.</a:t>
            </a:r>
            <a:br>
              <a:rPr lang="ru-RU" sz="18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Bookman Old Style" pitchFamily="18" charset="0"/>
              </a:rPr>
              <a:t>  г) Грядёт глобальное потепление,                                                               изменяется климат Земли.</a:t>
            </a:r>
            <a:br>
              <a:rPr lang="ru-RU" sz="18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Bookman Old Style" pitchFamily="18" charset="0"/>
              </a:rPr>
              <a:t> Учёные считают, что Солнце будет расширяться, значит  могут пострадать                                                                                 ближайшие планеты Меркурий, Венера, Земля.</a:t>
            </a:r>
            <a:br>
              <a:rPr lang="ru-RU" sz="18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  <a:endParaRPr lang="ru-RU" dirty="0"/>
          </a:p>
        </p:txBody>
      </p:sp>
      <p:pic>
        <p:nvPicPr>
          <p:cNvPr id="4" name="Рисунок 3" descr="C:\Documents and Settings\User\Рабочий стол\i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457201"/>
            <a:ext cx="3200400" cy="2133599"/>
          </a:xfrm>
          <a:prstGeom prst="rect">
            <a:avLst/>
          </a:prstGeom>
          <a:noFill/>
          <a:ln w="9525">
            <a:solidFill>
              <a:schemeClr val="accent3"/>
            </a:solidFill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pic>
        <p:nvPicPr>
          <p:cNvPr id="5" name="Рисунок 4" descr="C:\Documents and Settings\User\Рабочий стол\малика\img12 (1)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2786058"/>
            <a:ext cx="4038601" cy="3471866"/>
          </a:xfrm>
          <a:prstGeom prst="rect">
            <a:avLst/>
          </a:prstGeom>
          <a:ln>
            <a:solidFill>
              <a:schemeClr val="accent3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609600"/>
            <a:ext cx="3736848" cy="2057400"/>
          </a:xfr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  <a:t>Отгадайте  загадку. </a:t>
            </a:r>
            <a:b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  <a:t>О чём она поговорит с вами?</a:t>
            </a:r>
            <a:b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  <a:t> Я и туча, и  туман,                                                                                                        И  ручей, и океан,   	          </a:t>
            </a:r>
            <a:b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  <a:t>И летаю, и бегу,</a:t>
            </a:r>
            <a:b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  <a:t>И  стеклянной  быть могу.</a:t>
            </a:r>
            <a:r>
              <a:rPr lang="ru-RU" sz="1800" dirty="0" smtClean="0">
                <a:latin typeface="Bookman Old Style" pitchFamily="18" charset="0"/>
              </a:rPr>
              <a:t/>
            </a:r>
            <a:br>
              <a:rPr lang="ru-RU" sz="1800" dirty="0" smtClean="0">
                <a:latin typeface="Bookman Old Style" pitchFamily="18" charset="0"/>
              </a:rPr>
            </a:br>
            <a:endParaRPr lang="ru-RU" sz="1800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35327" y="3569724"/>
            <a:ext cx="7848600" cy="2651754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1600" b="1" i="1" dirty="0" smtClean="0">
                <a:latin typeface="Bookman Old Style" pitchFamily="18" charset="0"/>
              </a:rPr>
              <a:t>Она состоит из водорода, кислорода и минеральных солей.                                                                       Но именно от её запасов зависит</a:t>
            </a:r>
            <a:r>
              <a:rPr lang="ru-RU" sz="1600" b="1" dirty="0" smtClean="0">
                <a:latin typeface="Bookman Old Style" pitchFamily="18" charset="0"/>
              </a:rPr>
              <a:t>  </a:t>
            </a:r>
            <a:r>
              <a:rPr lang="ru-RU" sz="1600" b="1" i="1" dirty="0" smtClean="0">
                <a:latin typeface="Bookman Old Style" pitchFamily="18" charset="0"/>
              </a:rPr>
              <a:t>климат нашей планеты.                   Без воды жизнь  не возможна.</a:t>
            </a:r>
            <a:endParaRPr lang="ru-RU" sz="1600" b="1" dirty="0" smtClean="0">
              <a:latin typeface="Bookman Old Style" pitchFamily="18" charset="0"/>
            </a:endParaRPr>
          </a:p>
          <a:p>
            <a:pPr algn="ctr">
              <a:buNone/>
            </a:pPr>
            <a:r>
              <a:rPr lang="ru-RU" sz="1600" b="1" i="1" dirty="0" smtClean="0">
                <a:latin typeface="Bookman Old Style" pitchFamily="18" charset="0"/>
              </a:rPr>
              <a:t>Вода играет важную роль в жизни людей, животных, растений.               Она  входит состав любого  организма.                                                            Вода содержится во всех частях растений.                                                       Много воды в теле человека. </a:t>
            </a:r>
            <a:endParaRPr lang="ru-RU" sz="1600" b="1" dirty="0" smtClean="0">
              <a:latin typeface="Bookman Old Style" pitchFamily="18" charset="0"/>
            </a:endParaRPr>
          </a:p>
          <a:p>
            <a:pPr algn="ctr">
              <a:buNone/>
            </a:pPr>
            <a:r>
              <a:rPr lang="ru-RU" sz="1600" b="1" i="1" dirty="0" smtClean="0">
                <a:latin typeface="Bookman Old Style" pitchFamily="18" charset="0"/>
              </a:rPr>
              <a:t>Вода это источник  жизни.</a:t>
            </a:r>
            <a:endParaRPr lang="ru-RU" sz="1600" b="1" dirty="0">
              <a:latin typeface="Bookman Old Style" pitchFamily="18" charset="0"/>
            </a:endParaRPr>
          </a:p>
        </p:txBody>
      </p:sp>
      <p:pic>
        <p:nvPicPr>
          <p:cNvPr id="4" name="Рисунок 3" descr="C:\Documents and Settings\User\Рабочий стол\малика\viewer (2)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457200"/>
            <a:ext cx="4572000" cy="30432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pic>
      <p:sp>
        <p:nvSpPr>
          <p:cNvPr id="5" name="5-конечная звезда 4"/>
          <p:cNvSpPr/>
          <p:nvPr/>
        </p:nvSpPr>
        <p:spPr>
          <a:xfrm>
            <a:off x="3124200" y="1447800"/>
            <a:ext cx="609600" cy="533400"/>
          </a:xfrm>
          <a:prstGeom prst="star5">
            <a:avLst>
              <a:gd name="adj" fmla="val 25559"/>
              <a:gd name="hf" fmla="val 105146"/>
              <a:gd name="vf" fmla="val 11055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Bookman Old Style" pitchFamily="18" charset="0"/>
              </a:rPr>
              <a:t>?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297180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3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1600" b="1" i="1" u="sng" dirty="0" smtClean="0">
                <a:solidFill>
                  <a:schemeClr val="tx1"/>
                </a:solidFill>
                <a:latin typeface="Bookman Old Style" pitchFamily="18" charset="0"/>
              </a:rPr>
              <a:t>Различные состояния воды                                                                                               </a:t>
            </a:r>
            <a: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  <a:t> зависят от </a:t>
            </a:r>
            <a:r>
              <a:rPr lang="en-US" sz="1600" b="1" dirty="0" smtClean="0">
                <a:solidFill>
                  <a:schemeClr val="tx1"/>
                </a:solidFill>
                <a:latin typeface="Bookman Old Style" pitchFamily="18" charset="0"/>
              </a:rPr>
              <a:t>t</a:t>
            </a:r>
            <a: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  <a:t> воды.                                                                                                                                  Вода в жидком состоянии                                                                                      Вода в состоянии твердом.                                                    </a:t>
            </a:r>
            <a:b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  <a:t>Вода в парообразном состоянии.</a:t>
            </a:r>
            <a:b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  <a:r>
              <a:rPr lang="ru-RU" sz="1400" i="1" u="sng" dirty="0" smtClean="0">
                <a:latin typeface="Bookman Old Style" pitchFamily="18" charset="0"/>
              </a:rPr>
              <a:t/>
            </a:r>
            <a:br>
              <a:rPr lang="ru-RU" sz="1400" i="1" u="sng" dirty="0" smtClean="0">
                <a:latin typeface="Bookman Old Style" pitchFamily="18" charset="0"/>
              </a:rPr>
            </a:br>
            <a:r>
              <a:rPr lang="ru-RU" sz="1400" i="1" u="sng" dirty="0" smtClean="0">
                <a:latin typeface="Bookman Old Style" pitchFamily="18" charset="0"/>
              </a:rPr>
              <a:t/>
            </a:r>
            <a:br>
              <a:rPr lang="ru-RU" sz="1400" i="1" u="sng" dirty="0" smtClean="0">
                <a:latin typeface="Bookman Old Style" pitchFamily="18" charset="0"/>
              </a:rPr>
            </a:br>
            <a:r>
              <a:rPr lang="ru-RU" sz="1200" dirty="0" smtClean="0">
                <a:latin typeface="Bookman Old Style" pitchFamily="18" charset="0"/>
              </a:rPr>
              <a:t>   </a:t>
            </a:r>
            <a:br>
              <a:rPr lang="ru-RU" sz="1200" dirty="0" smtClean="0">
                <a:latin typeface="Bookman Old Style" pitchFamily="18" charset="0"/>
              </a:rPr>
            </a:br>
            <a:endParaRPr lang="ru-RU" sz="1400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3352800"/>
            <a:ext cx="7924800" cy="2819400"/>
          </a:xfrm>
          <a:solidFill>
            <a:schemeClr val="accent1"/>
          </a:solidFill>
          <a:ln>
            <a:solidFill>
              <a:srgbClr val="C0000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ru-RU" sz="6400" b="1" i="1" u="sng" dirty="0" smtClean="0">
              <a:latin typeface="Bookman Old Style" pitchFamily="18" charset="0"/>
            </a:endParaRPr>
          </a:p>
          <a:p>
            <a:pPr algn="ctr">
              <a:buNone/>
            </a:pPr>
            <a:r>
              <a:rPr lang="ru-RU" sz="6400" b="1" i="1" u="sng" dirty="0" smtClean="0">
                <a:latin typeface="Bookman Old Style" pitchFamily="18" charset="0"/>
              </a:rPr>
              <a:t>Почему  вода является условием жизни на Земле?</a:t>
            </a:r>
            <a:r>
              <a:rPr lang="ru-RU" sz="6400" b="1" i="1" dirty="0" smtClean="0">
                <a:latin typeface="Bookman Old Style" pitchFamily="18" charset="0"/>
              </a:rPr>
              <a:t/>
            </a:r>
            <a:br>
              <a:rPr lang="ru-RU" sz="6400" b="1" i="1" dirty="0" smtClean="0">
                <a:latin typeface="Bookman Old Style" pitchFamily="18" charset="0"/>
              </a:rPr>
            </a:br>
            <a:r>
              <a:rPr lang="ru-RU" sz="6400" b="1" i="1" dirty="0" smtClean="0">
                <a:latin typeface="Bookman Old Style" pitchFamily="18" charset="0"/>
              </a:rPr>
              <a:t>  Чем же она для нас так важна?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b="1" i="1" dirty="0" smtClean="0">
                <a:latin typeface="Bookman Old Style" pitchFamily="18" charset="0"/>
              </a:rPr>
              <a:t> </a:t>
            </a:r>
            <a:r>
              <a:rPr lang="ru-RU" sz="6400" b="1" dirty="0" smtClean="0">
                <a:latin typeface="Bookman Old Style" pitchFamily="18" charset="0"/>
              </a:rPr>
              <a:t>1.Растения получают растворённые в воде питательные вещества                                                                                                      2. В воде обитает множество животных – это их дом.</a:t>
            </a:r>
            <a:br>
              <a:rPr lang="ru-RU" sz="6400" b="1" dirty="0" smtClean="0">
                <a:latin typeface="Bookman Old Style" pitchFamily="18" charset="0"/>
              </a:rPr>
            </a:br>
            <a:r>
              <a:rPr lang="ru-RU" sz="6400" b="1" dirty="0" smtClean="0">
                <a:latin typeface="Bookman Old Style" pitchFamily="18" charset="0"/>
              </a:rPr>
              <a:t>3. Вода не только поит, но и кормит (рыболовный промысел)</a:t>
            </a:r>
            <a:br>
              <a:rPr lang="ru-RU" sz="6400" b="1" dirty="0" smtClean="0">
                <a:latin typeface="Bookman Old Style" pitchFamily="18" charset="0"/>
              </a:rPr>
            </a:br>
            <a:r>
              <a:rPr lang="ru-RU" sz="6400" b="1" dirty="0" smtClean="0">
                <a:latin typeface="Bookman Old Style" pitchFamily="18" charset="0"/>
              </a:rPr>
              <a:t>Благодаря воде люди получают электрический ток.</a:t>
            </a:r>
            <a:br>
              <a:rPr lang="ru-RU" sz="6400" b="1" dirty="0" smtClean="0">
                <a:latin typeface="Bookman Old Style" pitchFamily="18" charset="0"/>
              </a:rPr>
            </a:br>
            <a:r>
              <a:rPr lang="ru-RU" sz="6400" b="1" dirty="0" smtClean="0">
                <a:latin typeface="Bookman Old Style" pitchFamily="18" charset="0"/>
              </a:rPr>
              <a:t>Вода моет: людей, машины, города, фабрики…</a:t>
            </a:r>
            <a:br>
              <a:rPr lang="ru-RU" sz="6400" b="1" dirty="0" smtClean="0">
                <a:latin typeface="Bookman Old Style" pitchFamily="18" charset="0"/>
              </a:rPr>
            </a:br>
            <a:r>
              <a:rPr lang="ru-RU" sz="6400" b="1" dirty="0" smtClean="0">
                <a:latin typeface="Bookman Old Style" pitchFamily="18" charset="0"/>
              </a:rPr>
              <a:t>Вода – это дорога (корабли, баржи.)</a:t>
            </a:r>
            <a:br>
              <a:rPr lang="ru-RU" sz="6400" b="1" dirty="0" smtClean="0">
                <a:latin typeface="Bookman Old Style" pitchFamily="18" charset="0"/>
              </a:rPr>
            </a:br>
            <a:r>
              <a:rPr lang="ru-RU" sz="6400" b="1" dirty="0" smtClean="0">
                <a:latin typeface="Bookman Old Style" pitchFamily="18" charset="0"/>
              </a:rPr>
              <a:t>Вода нам нужна дома.</a:t>
            </a:r>
            <a:br>
              <a:rPr lang="ru-RU" sz="6400" b="1" dirty="0" smtClean="0">
                <a:latin typeface="Bookman Old Style" pitchFamily="18" charset="0"/>
              </a:rPr>
            </a:br>
            <a:r>
              <a:rPr lang="ru-RU" sz="6400" b="1" dirty="0" smtClean="0">
                <a:latin typeface="Bookman Old Style" pitchFamily="18" charset="0"/>
              </a:rPr>
              <a:t>Вода – врач (очищает кровь и выводит вредные вещества).</a:t>
            </a:r>
          </a:p>
          <a:p>
            <a:pPr algn="ctr">
              <a:buNone/>
            </a:pPr>
            <a:endParaRPr lang="ru-RU" sz="6400" b="1" dirty="0" smtClean="0">
              <a:latin typeface="Bookman Old Style" pitchFamily="18" charset="0"/>
            </a:endParaRPr>
          </a:p>
          <a:p>
            <a:pPr algn="ctr">
              <a:buNone/>
            </a:pPr>
            <a:endParaRPr lang="ru-RU" sz="6400" b="1" dirty="0" smtClean="0">
              <a:latin typeface="Bookman Old Style" pitchFamily="18" charset="0"/>
            </a:endParaRPr>
          </a:p>
          <a:p>
            <a:pPr algn="ctr">
              <a:buNone/>
            </a:pPr>
            <a:endParaRPr lang="ru-RU" sz="6400" b="1" dirty="0" smtClean="0">
              <a:latin typeface="Bookman Old Style" pitchFamily="18" charset="0"/>
            </a:endParaRPr>
          </a:p>
          <a:p>
            <a:pPr algn="ctr">
              <a:buNone/>
            </a:pPr>
            <a:endParaRPr lang="ru-RU" sz="6400" b="1" dirty="0" smtClean="0">
              <a:latin typeface="Bookman Old Style" pitchFamily="18" charset="0"/>
            </a:endParaRPr>
          </a:p>
          <a:p>
            <a:pPr algn="ctr">
              <a:buNone/>
            </a:pPr>
            <a:endParaRPr lang="ru-RU" sz="6400" b="1" i="1" dirty="0" smtClean="0">
              <a:latin typeface="Bookman Old Style" pitchFamily="18" charset="0"/>
            </a:endParaRPr>
          </a:p>
          <a:p>
            <a:pPr algn="ctr">
              <a:buNone/>
            </a:pPr>
            <a:endParaRPr lang="ru-RU" sz="6400" b="1" i="1" dirty="0" smtClean="0">
              <a:latin typeface="Bookman Old Style" pitchFamily="18" charset="0"/>
            </a:endParaRPr>
          </a:p>
          <a:p>
            <a:pPr algn="ctr">
              <a:buNone/>
            </a:pPr>
            <a:endParaRPr lang="ru-RU" sz="6400" b="1" i="1" dirty="0" smtClean="0">
              <a:latin typeface="Bookman Old Style" pitchFamily="18" charset="0"/>
            </a:endParaRPr>
          </a:p>
          <a:p>
            <a:pPr algn="ctr">
              <a:buNone/>
            </a:pPr>
            <a:endParaRPr lang="ru-RU" sz="6400" b="1" i="1" dirty="0" smtClean="0">
              <a:latin typeface="Bookman Old Style" pitchFamily="18" charset="0"/>
            </a:endParaRPr>
          </a:p>
          <a:p>
            <a:pPr algn="ctr">
              <a:buNone/>
            </a:pPr>
            <a:endParaRPr lang="ru-RU" sz="6400" b="1" i="1" dirty="0" smtClean="0">
              <a:latin typeface="Bookman Old Style" pitchFamily="18" charset="0"/>
            </a:endParaRPr>
          </a:p>
          <a:p>
            <a:pPr algn="ctr">
              <a:buNone/>
            </a:pPr>
            <a:endParaRPr lang="ru-RU" sz="6400" b="1" i="1" dirty="0" smtClean="0">
              <a:latin typeface="Bookman Old Style" pitchFamily="18" charset="0"/>
            </a:endParaRPr>
          </a:p>
          <a:p>
            <a:pPr algn="ctr">
              <a:buNone/>
            </a:pPr>
            <a:endParaRPr lang="ru-RU" sz="6400" b="1" i="1" dirty="0" smtClean="0">
              <a:latin typeface="Bookman Old Style" pitchFamily="18" charset="0"/>
            </a:endParaRPr>
          </a:p>
          <a:p>
            <a:pPr algn="ctr">
              <a:buNone/>
            </a:pPr>
            <a:r>
              <a:rPr lang="ru-RU" sz="2800" dirty="0" smtClean="0">
                <a:latin typeface="Bookman Old Style" pitchFamily="18" charset="0"/>
              </a:rPr>
              <a:t/>
            </a:r>
            <a:br>
              <a:rPr lang="ru-RU" sz="2800" dirty="0" smtClean="0">
                <a:latin typeface="Bookman Old Style" pitchFamily="18" charset="0"/>
              </a:rPr>
            </a:br>
            <a:endParaRPr lang="ru-RU" dirty="0"/>
          </a:p>
        </p:txBody>
      </p:sp>
      <p:pic>
        <p:nvPicPr>
          <p:cNvPr id="4" name="Рисунок 3" descr="C:\Documents and Settings\User\Рабочий стол\малика\viewer (3)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381001"/>
            <a:ext cx="4267200" cy="2819400"/>
          </a:xfrm>
          <a:prstGeom prst="rect">
            <a:avLst/>
          </a:prstGeom>
          <a:noFill/>
          <a:ln w="9525">
            <a:solidFill>
              <a:schemeClr val="accent3"/>
            </a:solidFill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84168" y="1268760"/>
            <a:ext cx="2743200" cy="327660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3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800" b="1" dirty="0" smtClean="0">
                <a:latin typeface="Bookman Old Style" pitchFamily="18" charset="0"/>
              </a:rPr>
              <a:t>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700" b="1" i="1" dirty="0" smtClean="0">
                <a:latin typeface="Bookman Old Style" pitchFamily="18" charset="0"/>
              </a:rPr>
              <a:t>Вода это отдых.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1700" b="1" i="1" dirty="0" smtClean="0">
              <a:latin typeface="Bookman Old Style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700" b="1" i="1" dirty="0" smtClean="0">
                <a:latin typeface="Bookman Old Style" pitchFamily="18" charset="0"/>
              </a:rPr>
              <a:t> Озеро «Кезеной- Ам» расположено               в горах 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700" b="1" i="1" dirty="0" smtClean="0">
                <a:latin typeface="Bookman Old Style" pitchFamily="18" charset="0"/>
              </a:rPr>
              <a:t>Веденского района</a:t>
            </a:r>
            <a:br>
              <a:rPr lang="ru-RU" sz="1700" b="1" i="1" dirty="0" smtClean="0">
                <a:latin typeface="Bookman Old Style" pitchFamily="18" charset="0"/>
              </a:rPr>
            </a:br>
            <a:r>
              <a:rPr lang="ru-RU" sz="1700" b="1" i="1" dirty="0" smtClean="0">
                <a:latin typeface="Bookman Old Style" pitchFamily="18" charset="0"/>
              </a:rPr>
              <a:t>Место для отдыха, спорта и развлекательных     программ.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1700" b="1" i="1" dirty="0" smtClean="0">
              <a:latin typeface="Bookman Old Style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1700" b="1" i="1" dirty="0"/>
          </a:p>
        </p:txBody>
      </p:sp>
      <p:pic>
        <p:nvPicPr>
          <p:cNvPr id="4" name="Рисунок 3" descr="C:\Documents and Settings\User\Рабочий стол\i (3)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57200"/>
            <a:ext cx="5638800" cy="5486400"/>
          </a:xfrm>
          <a:prstGeom prst="rect">
            <a:avLst/>
          </a:prstGeom>
          <a:noFill/>
          <a:ln w="9525">
            <a:solidFill>
              <a:schemeClr val="accent3"/>
            </a:solidFill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33800" y="381000"/>
            <a:ext cx="5105400" cy="2590800"/>
          </a:xfrm>
          <a:ln>
            <a:solidFill>
              <a:srgbClr val="C0000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ru-RU" sz="1800" b="1" i="1" dirty="0" smtClean="0">
                <a:solidFill>
                  <a:schemeClr val="tx1"/>
                </a:solidFill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Bookman Old Style" pitchFamily="18" charset="0"/>
              </a:rPr>
              <a:t>Круговорот                                                   воды в природе.</a:t>
            </a:r>
            <a:r>
              <a:rPr lang="ru-RU" sz="1800" b="1" i="1" dirty="0" smtClean="0">
                <a:solidFill>
                  <a:schemeClr val="tx1"/>
                </a:solidFill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</a:rPr>
            </a:br>
            <a:r>
              <a:rPr lang="ru-RU" sz="1800" b="1" i="1" dirty="0" smtClean="0">
                <a:solidFill>
                  <a:schemeClr val="tx1"/>
                </a:solidFill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</a:rPr>
            </a:br>
            <a:r>
              <a:rPr lang="ru-RU" sz="1800" b="1" i="1" dirty="0" smtClean="0">
                <a:solidFill>
                  <a:schemeClr val="tx1"/>
                </a:solidFill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</a:rPr>
            </a:br>
            <a:r>
              <a:rPr lang="ru-RU" sz="1800" b="1" i="1" dirty="0" smtClean="0">
                <a:solidFill>
                  <a:schemeClr val="tx1"/>
                </a:solidFill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</a:rPr>
            </a:br>
            <a:r>
              <a:rPr lang="ru-RU" sz="1800" b="1" i="1" dirty="0" smtClean="0">
                <a:solidFill>
                  <a:schemeClr val="tx1"/>
                </a:solidFill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</a:rPr>
            </a:br>
            <a:r>
              <a:rPr lang="ru-RU" sz="1800" b="1" i="1" dirty="0" smtClean="0">
                <a:solidFill>
                  <a:schemeClr val="tx1"/>
                </a:solidFill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1800" b="1" i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</a:rPr>
              <a:t> </a:t>
            </a:r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3276600"/>
            <a:ext cx="8001000" cy="2743200"/>
          </a:xfrm>
          <a:solidFill>
            <a:srgbClr val="FFC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800" b="1" i="1" u="sng" dirty="0" smtClean="0">
                <a:latin typeface="Bookman Old Style" pitchFamily="18" charset="0"/>
              </a:rPr>
              <a:t>Вывод:</a:t>
            </a:r>
            <a:r>
              <a:rPr lang="ru-RU" sz="1800" b="1" i="1" dirty="0" smtClean="0">
                <a:latin typeface="Bookman Old Style" pitchFamily="18" charset="0"/>
              </a:rPr>
              <a:t> </a:t>
            </a:r>
          </a:p>
          <a:p>
            <a:pPr marL="0" indent="-182880" algn="ctr">
              <a:spcBef>
                <a:spcPts val="0"/>
              </a:spcBef>
              <a:buNone/>
            </a:pPr>
            <a:r>
              <a:rPr lang="ru-RU" sz="1600" b="1" i="1" dirty="0" smtClean="0">
                <a:latin typeface="Bookman Old Style" pitchFamily="18" charset="0"/>
              </a:rPr>
              <a:t> </a:t>
            </a:r>
            <a:r>
              <a:rPr lang="ru-RU" sz="1600" b="1" dirty="0" smtClean="0">
                <a:latin typeface="Bookman Old Style" pitchFamily="18" charset="0"/>
              </a:rPr>
              <a:t>1 Нельзя в водоёмы сбрасывать мусор.                                                             От загрязнения воды страдают животные.</a:t>
            </a:r>
          </a:p>
          <a:p>
            <a:pPr marL="0" indent="-182880" algn="ctr">
              <a:spcBef>
                <a:spcPts val="0"/>
              </a:spcBef>
              <a:buNone/>
            </a:pPr>
            <a:r>
              <a:rPr lang="ru-RU" sz="1600" b="1" dirty="0" smtClean="0">
                <a:latin typeface="Bookman Old Style" pitchFamily="18" charset="0"/>
              </a:rPr>
              <a:t>2 Большой вред водоёмам приносит отравление                                нефтяными продуктами.</a:t>
            </a:r>
          </a:p>
          <a:p>
            <a:pPr marL="0" indent="-182880" algn="ctr">
              <a:spcBef>
                <a:spcPts val="0"/>
              </a:spcBef>
              <a:buNone/>
            </a:pPr>
            <a:r>
              <a:rPr lang="ru-RU" sz="1600" b="1" dirty="0" smtClean="0">
                <a:latin typeface="Bookman Old Style" pitchFamily="18" charset="0"/>
              </a:rPr>
              <a:t>От них погибают растения и животные, чахнут растения на берегах.                                               </a:t>
            </a:r>
          </a:p>
          <a:p>
            <a:pPr marL="0" indent="-182880" algn="ctr">
              <a:spcBef>
                <a:spcPts val="0"/>
              </a:spcBef>
              <a:buNone/>
            </a:pPr>
            <a:r>
              <a:rPr lang="ru-RU" sz="1600" b="1" dirty="0" smtClean="0">
                <a:latin typeface="Bookman Old Style" pitchFamily="18" charset="0"/>
              </a:rPr>
              <a:t>Загрязнённая вода вредна для здоровья человека.                           </a:t>
            </a:r>
          </a:p>
          <a:p>
            <a:pPr marL="0" indent="-182880" algn="ctr">
              <a:spcBef>
                <a:spcPts val="0"/>
              </a:spcBef>
              <a:buNone/>
            </a:pPr>
            <a:r>
              <a:rPr lang="ru-RU" sz="1600" b="1" dirty="0" smtClean="0">
                <a:latin typeface="Bookman Old Style" pitchFamily="18" charset="0"/>
              </a:rPr>
              <a:t>Закон об охране природы запрещает спускать в водоёмы вредные отбросы.   Вырубать леса в сточные воды и вокруг водоёмов.</a:t>
            </a:r>
            <a:endParaRPr lang="ru-RU" sz="1600" dirty="0"/>
          </a:p>
        </p:txBody>
      </p:sp>
      <p:pic>
        <p:nvPicPr>
          <p:cNvPr id="4" name="Рисунок 3" descr="C:\Documents and Settings\User\Рабочий стол\малика\viewer (8)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rot="210890">
            <a:off x="5562308" y="687854"/>
            <a:ext cx="3051609" cy="2080247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57200" y="609601"/>
            <a:ext cx="3048000" cy="2308324"/>
          </a:xfrm>
          <a:prstGeom prst="rect">
            <a:avLst/>
          </a:prstGeom>
          <a:solidFill>
            <a:schemeClr val="accent1"/>
          </a:solidFill>
          <a:ln>
            <a:solidFill>
              <a:srgbClr val="C0000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Bookman Old Style" pitchFamily="18" charset="0"/>
              </a:rPr>
              <a:t>От загрязнений  воды  страдают  обитатели океанов, морей, </a:t>
            </a:r>
          </a:p>
          <a:p>
            <a:pPr algn="ctr"/>
            <a:r>
              <a:rPr lang="ru-RU" dirty="0" smtClean="0">
                <a:latin typeface="Bookman Old Style" pitchFamily="18" charset="0"/>
              </a:rPr>
              <a:t>озер и рек. </a:t>
            </a:r>
          </a:p>
          <a:p>
            <a:pPr algn="ctr"/>
            <a:r>
              <a:rPr lang="ru-RU" dirty="0" smtClean="0">
                <a:latin typeface="Bookman Old Style" pitchFamily="18" charset="0"/>
              </a:rPr>
              <a:t>Сбережем и сохраним  наши реки, озера,  пруды  от загрязнений.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678</TotalTime>
  <Words>607</Words>
  <Application>Microsoft Office PowerPoint</Application>
  <PresentationFormat>Экран (4:3)</PresentationFormat>
  <Paragraphs>97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Официальная</vt:lpstr>
      <vt:lpstr>Министерство  Образования и Науки Чеченской Республики  Веденский район                                          Проект                                                                 «Наш общий дом- природа»                              Солнце, воздух  и  вода. Автор:  учащиеся 3 класса                                                                              МБОУ «Дышне-Веденская СОШ                                                                  имени  Героя России А.А.Загаева»    Руководитель:  Гацаева Малика Шайх – Магомедовна </vt:lpstr>
      <vt:lpstr> Цель нашего проекта обобщить,  закрепить                   те знания, умения,                     которые мы не только приобрели,  но добыли путём личных исследований.              </vt:lpstr>
      <vt:lpstr>      Природа так обо всем позаботилась, Что  повсюду ты  находишь, чему учиться.                                           Леонардо да Винчи </vt:lpstr>
      <vt:lpstr>              Чем же для нас так важно Солнце?                                                                    Солнце – это огненный шар, это звезда,                                     представляющая собой сгусток раскалённого газа.                          Внутри него, в ядре, в самом сердце солнца  происходит постоянное движение  между  частицами  водорода, которые  при столкновении друг с другом образуют гелий.                                        В результате этого оно богато теплом            и светом, что очень важно для нас                          и всего живого. 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Солнце нас не только радует,          но и пугает.  Почему?  Стали не редки случаи облучений,                                                                    которые приводят к заболеванию кожи.   б) Участились пожары.   в) От высокой температуры                                                                                            и жары у пожилых людей                                                                                               не  выдерживает сердце.   г) Грядёт глобальное потепление,                                                               изменяется климат Земли.  Учёные считают, что Солнце будет расширяться, значит  могут пострадать                                                                                 ближайшие планеты Меркурий, Венера, Земля.  </vt:lpstr>
      <vt:lpstr>Отгадайте  загадку.  О чём она поговорит с вами?  Я и туча, и  туман,                                                                                                        И  ручей, и океан,               И летаю, и бегу, И  стеклянной  быть могу. </vt:lpstr>
      <vt:lpstr>Различные состояния воды                                                                                                зависят от t воды.                                                                                                                                  Вода в жидком состоянии                                                                                      Вода в состоянии твердом.                                                     Вода в парообразном состоянии.         </vt:lpstr>
      <vt:lpstr>Слайд 8</vt:lpstr>
      <vt:lpstr> Круговорот                                                   воды в природе.        </vt:lpstr>
      <vt:lpstr>Слайд 10</vt:lpstr>
      <vt:lpstr>           Причины  загрязняющие воздух:  фабрики и заводы выбрасывают в атмосферу из труб ядовитые газы, сажу, пыль. Автомобили выделяют выхлопные газы. Мусор выделяет вредные вещества. Уничтожаются леса,        цветы, травы. </vt:lpstr>
      <vt:lpstr>Покорение природы привело к загрязнению воздуха и воды,    разрушению почвы, гибели лесов, исчезновению  многих видов растений и  животных. Люди стали понимать, что они не господствуют над природой, а попросту губят ее. Оказалось, что люди по-прежнему множеством нитей  связаны с окружающей природой.                          Погубив ее, они погибнут сами. Так кем же должен  быть человек? Сыном природы или ее покорителем?</vt:lpstr>
      <vt:lpstr>          Пусть всегда будет, чистое небо  над головой! Пусть  всегда светит, яркое солнце! Пусть растут красивые цветы у всех                во дворах! Пусть всегда все дети купаются                                   в чистых речках! Пусть все рыбы плавают в чистых                       морях и океанах! Будем добры к природе. И природа отблагодарит нас! </vt:lpstr>
      <vt:lpstr>            Почему, наш проект                мы назвали                                                                                         «Наш общий дом-природа?»   Природа - важнейшее условие жизни людей,                                нам нужны тепло и свет солнца, воздух, вода, пища.                                     Всё это даёт нам природа!  Внимание!                      Вопросы нашим экспертам: - Кого бы вам хотелось, поблагодарит из ребят?              Что вам понравилось? - Что для вас было самым   трудным в данном проекте? - Каково ваше мнение,       достигнута ли конечная                 цель проекта?  БЕРЕГИТЕ ПРИРОДУ!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                                     «Наш общий дом- природа»</dc:title>
  <dc:creator>ASUS</dc:creator>
  <cp:lastModifiedBy>G</cp:lastModifiedBy>
  <cp:revision>119</cp:revision>
  <dcterms:created xsi:type="dcterms:W3CDTF">2014-03-31T21:05:05Z</dcterms:created>
  <dcterms:modified xsi:type="dcterms:W3CDTF">2016-04-16T23:52:55Z</dcterms:modified>
</cp:coreProperties>
</file>