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37" r:id="rId1"/>
  </p:sldMasterIdLst>
  <p:sldIdLst>
    <p:sldId id="256" r:id="rId2"/>
    <p:sldId id="267" r:id="rId3"/>
    <p:sldId id="270" r:id="rId4"/>
    <p:sldId id="274" r:id="rId5"/>
    <p:sldId id="276" r:id="rId6"/>
    <p:sldId id="284" r:id="rId7"/>
    <p:sldId id="285" r:id="rId8"/>
    <p:sldId id="286" r:id="rId9"/>
    <p:sldId id="289" r:id="rId10"/>
    <p:sldId id="290" r:id="rId11"/>
    <p:sldId id="291" r:id="rId12"/>
    <p:sldId id="292" r:id="rId13"/>
    <p:sldId id="293" r:id="rId14"/>
    <p:sldId id="294" r:id="rId15"/>
    <p:sldId id="295" r:id="rId16"/>
  </p:sldIdLst>
  <p:sldSz cx="9144000" cy="6858000" type="screen4x3"/>
  <p:notesSz cx="9144000" cy="6858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Arial Black" panose="020B0A04020102020204" pitchFamily="34" charset="0"/>
      <p:bold r:id="rId21"/>
    </p:embeddedFont>
    <p:embeddedFont>
      <p:font typeface="Arial Narrow" panose="020B0606020202030204" pitchFamily="34" charset="0"/>
      <p:regular r:id="rId22"/>
      <p:bold r:id="rId23"/>
      <p:italic r:id="rId24"/>
      <p:boldItalic r:id="rId25"/>
    </p:embeddedFont>
    <p:embeddedFont>
      <p:font typeface="Tahoma" panose="020B0604030504040204" pitchFamily="34" charset="0"/>
      <p:regular r:id="rId26"/>
      <p:bold r:id="rId27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C52DC"/>
    <a:srgbClr val="3838F6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lang="ru-RU" spc="-25" smtClean="0"/>
              <a:pPr marL="38100">
                <a:lnSpc>
                  <a:spcPct val="100000"/>
                </a:lnSpc>
                <a:spcBef>
                  <a:spcPts val="20"/>
                </a:spcBef>
              </a:pPr>
              <a:t>‹#›</a:t>
            </a:fld>
            <a:endParaRPr lang="ru-RU" spc="-25" dirty="0"/>
          </a:p>
        </p:txBody>
      </p:sp>
    </p:spTree>
    <p:extLst>
      <p:ext uri="{BB962C8B-B14F-4D97-AF65-F5344CB8AC3E}">
        <p14:creationId xmlns:p14="http://schemas.microsoft.com/office/powerpoint/2010/main" val="1743764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lang="ru-RU" spc="-25" smtClean="0"/>
              <a:pPr marL="38100">
                <a:lnSpc>
                  <a:spcPct val="100000"/>
                </a:lnSpc>
                <a:spcBef>
                  <a:spcPts val="20"/>
                </a:spcBef>
              </a:pPr>
              <a:t>‹#›</a:t>
            </a:fld>
            <a:endParaRPr lang="ru-RU" spc="-25" dirty="0"/>
          </a:p>
        </p:txBody>
      </p:sp>
    </p:spTree>
    <p:extLst>
      <p:ext uri="{BB962C8B-B14F-4D97-AF65-F5344CB8AC3E}">
        <p14:creationId xmlns:p14="http://schemas.microsoft.com/office/powerpoint/2010/main" val="1667067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lang="ru-RU" spc="-25" smtClean="0"/>
              <a:pPr marL="38100">
                <a:lnSpc>
                  <a:spcPct val="100000"/>
                </a:lnSpc>
                <a:spcBef>
                  <a:spcPts val="20"/>
                </a:spcBef>
              </a:pPr>
              <a:t>‹#›</a:t>
            </a:fld>
            <a:endParaRPr lang="ru-RU" spc="-25" dirty="0"/>
          </a:p>
        </p:txBody>
      </p:sp>
    </p:spTree>
    <p:extLst>
      <p:ext uri="{BB962C8B-B14F-4D97-AF65-F5344CB8AC3E}">
        <p14:creationId xmlns:p14="http://schemas.microsoft.com/office/powerpoint/2010/main" val="3035967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6/25/2022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F3F3F3"/>
                </a:solidFill>
                <a:latin typeface="Arial Narrow"/>
                <a:cs typeface="Arial Narrow"/>
              </a:defRPr>
            </a:lvl1pPr>
          </a:lstStyle>
          <a:p>
            <a:pPr marL="381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spc="-25" dirty="0"/>
              <a:pPr marL="38100">
                <a:lnSpc>
                  <a:spcPct val="100000"/>
                </a:lnSpc>
                <a:spcBef>
                  <a:spcPts val="20"/>
                </a:spcBef>
              </a:pPr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1C2043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6/25/2022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F3F3F3"/>
                </a:solidFill>
                <a:latin typeface="Arial Narrow"/>
                <a:cs typeface="Arial Narrow"/>
              </a:defRPr>
            </a:lvl1pPr>
          </a:lstStyle>
          <a:p>
            <a:pPr marL="381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spc="-25" dirty="0"/>
              <a:pPr marL="38100">
                <a:lnSpc>
                  <a:spcPct val="100000"/>
                </a:lnSpc>
                <a:spcBef>
                  <a:spcPts val="20"/>
                </a:spcBef>
              </a:pPr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lang="ru-RU" spc="-25" smtClean="0"/>
              <a:pPr marL="38100">
                <a:lnSpc>
                  <a:spcPct val="100000"/>
                </a:lnSpc>
                <a:spcBef>
                  <a:spcPts val="20"/>
                </a:spcBef>
              </a:pPr>
              <a:t>‹#›</a:t>
            </a:fld>
            <a:endParaRPr lang="ru-RU" spc="-25" dirty="0"/>
          </a:p>
        </p:txBody>
      </p:sp>
    </p:spTree>
    <p:extLst>
      <p:ext uri="{BB962C8B-B14F-4D97-AF65-F5344CB8AC3E}">
        <p14:creationId xmlns:p14="http://schemas.microsoft.com/office/powerpoint/2010/main" val="2629065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lang="ru-RU" spc="-25" smtClean="0"/>
              <a:pPr marL="38100">
                <a:lnSpc>
                  <a:spcPct val="100000"/>
                </a:lnSpc>
                <a:spcBef>
                  <a:spcPts val="20"/>
                </a:spcBef>
              </a:pPr>
              <a:t>‹#›</a:t>
            </a:fld>
            <a:endParaRPr lang="ru-RU" spc="-25" dirty="0"/>
          </a:p>
        </p:txBody>
      </p:sp>
    </p:spTree>
    <p:extLst>
      <p:ext uri="{BB962C8B-B14F-4D97-AF65-F5344CB8AC3E}">
        <p14:creationId xmlns:p14="http://schemas.microsoft.com/office/powerpoint/2010/main" val="4121939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lang="ru-RU" spc="-25" smtClean="0"/>
              <a:pPr marL="38100">
                <a:lnSpc>
                  <a:spcPct val="100000"/>
                </a:lnSpc>
                <a:spcBef>
                  <a:spcPts val="20"/>
                </a:spcBef>
              </a:pPr>
              <a:t>‹#›</a:t>
            </a:fld>
            <a:endParaRPr lang="ru-RU" spc="-25" dirty="0"/>
          </a:p>
        </p:txBody>
      </p:sp>
    </p:spTree>
    <p:extLst>
      <p:ext uri="{BB962C8B-B14F-4D97-AF65-F5344CB8AC3E}">
        <p14:creationId xmlns:p14="http://schemas.microsoft.com/office/powerpoint/2010/main" val="2005608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6/25/2022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lang="ru-RU" spc="-25" smtClean="0"/>
              <a:pPr marL="38100">
                <a:lnSpc>
                  <a:spcPct val="100000"/>
                </a:lnSpc>
                <a:spcBef>
                  <a:spcPts val="20"/>
                </a:spcBef>
              </a:pPr>
              <a:t>‹#›</a:t>
            </a:fld>
            <a:endParaRPr lang="ru-RU" spc="-25" dirty="0"/>
          </a:p>
        </p:txBody>
      </p:sp>
    </p:spTree>
    <p:extLst>
      <p:ext uri="{BB962C8B-B14F-4D97-AF65-F5344CB8AC3E}">
        <p14:creationId xmlns:p14="http://schemas.microsoft.com/office/powerpoint/2010/main" val="366206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6/25/2022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lang="ru-RU" spc="-25" smtClean="0"/>
              <a:pPr marL="38100">
                <a:lnSpc>
                  <a:spcPct val="100000"/>
                </a:lnSpc>
                <a:spcBef>
                  <a:spcPts val="20"/>
                </a:spcBef>
              </a:pPr>
              <a:t>‹#›</a:t>
            </a:fld>
            <a:endParaRPr lang="ru-RU" spc="-25" dirty="0"/>
          </a:p>
        </p:txBody>
      </p:sp>
    </p:spTree>
    <p:extLst>
      <p:ext uri="{BB962C8B-B14F-4D97-AF65-F5344CB8AC3E}">
        <p14:creationId xmlns:p14="http://schemas.microsoft.com/office/powerpoint/2010/main" val="1163963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08C2F-EE76-48C2-A3D1-17865A647B14}" type="datetimeFigureOut">
              <a:rPr lang="ru-RU" smtClean="0"/>
              <a:pPr/>
              <a:t>25.06.2022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CE0B8-739F-4DE4-A45E-FCED1A8C19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254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lang="ru-RU" spc="-25" smtClean="0"/>
              <a:pPr marL="38100">
                <a:lnSpc>
                  <a:spcPct val="100000"/>
                </a:lnSpc>
                <a:spcBef>
                  <a:spcPts val="20"/>
                </a:spcBef>
              </a:pPr>
              <a:t>‹#›</a:t>
            </a:fld>
            <a:endParaRPr lang="ru-RU" spc="-25" dirty="0"/>
          </a:p>
        </p:txBody>
      </p:sp>
    </p:spTree>
    <p:extLst>
      <p:ext uri="{BB962C8B-B14F-4D97-AF65-F5344CB8AC3E}">
        <p14:creationId xmlns:p14="http://schemas.microsoft.com/office/powerpoint/2010/main" val="2010337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lang="ru-RU" spc="-25" smtClean="0"/>
              <a:pPr marL="38100">
                <a:lnSpc>
                  <a:spcPct val="100000"/>
                </a:lnSpc>
                <a:spcBef>
                  <a:spcPts val="20"/>
                </a:spcBef>
              </a:pPr>
              <a:t>‹#›</a:t>
            </a:fld>
            <a:endParaRPr lang="ru-RU" spc="-25" dirty="0"/>
          </a:p>
        </p:txBody>
      </p:sp>
    </p:spTree>
    <p:extLst>
      <p:ext uri="{BB962C8B-B14F-4D97-AF65-F5344CB8AC3E}">
        <p14:creationId xmlns:p14="http://schemas.microsoft.com/office/powerpoint/2010/main" val="1469708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6/25/2022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381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lang="ru-RU" spc="-25" smtClean="0"/>
              <a:pPr marL="38100">
                <a:lnSpc>
                  <a:spcPct val="100000"/>
                </a:lnSpc>
                <a:spcBef>
                  <a:spcPts val="20"/>
                </a:spcBef>
              </a:pPr>
              <a:t>‹#›</a:t>
            </a:fld>
            <a:endParaRPr lang="ru-RU" spc="-25" dirty="0"/>
          </a:p>
        </p:txBody>
      </p:sp>
    </p:spTree>
    <p:extLst>
      <p:ext uri="{BB962C8B-B14F-4D97-AF65-F5344CB8AC3E}">
        <p14:creationId xmlns:p14="http://schemas.microsoft.com/office/powerpoint/2010/main" val="3788346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25011" y="0"/>
            <a:ext cx="5619115" cy="6858000"/>
          </a:xfrm>
          <a:custGeom>
            <a:avLst/>
            <a:gdLst/>
            <a:ahLst/>
            <a:cxnLst/>
            <a:rect l="l" t="t" r="r" b="b"/>
            <a:pathLst>
              <a:path w="5619115" h="6858000">
                <a:moveTo>
                  <a:pt x="0" y="6858000"/>
                </a:moveTo>
                <a:lnTo>
                  <a:pt x="5618988" y="6858000"/>
                </a:lnTo>
                <a:lnTo>
                  <a:pt x="5618988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3F3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609600" y="3585865"/>
            <a:ext cx="8163053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4800" b="1" dirty="0">
              <a:solidFill>
                <a:srgbClr val="0000FF"/>
              </a:solidFill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71346" y="2720416"/>
            <a:ext cx="663905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sz="3600" dirty="0">
              <a:latin typeface="Arial Narrow"/>
              <a:cs typeface="Arial Narrow"/>
            </a:endParaRPr>
          </a:p>
        </p:txBody>
      </p:sp>
      <p:pic>
        <p:nvPicPr>
          <p:cNvPr id="25" name="Рисунок 24" descr="https://catherineasquithgallery.com/uploads/posts/2021-02/1613684132_37-p-fon-dlya-prezentatsii-list-bumagi-63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420" y="-914400"/>
            <a:ext cx="9361040" cy="7920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docshape654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011" y="720090"/>
            <a:ext cx="258201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1066800" y="2167890"/>
            <a:ext cx="7086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pc="-10" dirty="0" smtClean="0">
                <a:solidFill>
                  <a:srgbClr val="0000FF"/>
                </a:solidFill>
              </a:rPr>
              <a:t>ФГОС-2021 - путеводитель для повышения методического мастерства учителя </a:t>
            </a:r>
            <a:br>
              <a:rPr lang="ru-RU" sz="4000" b="1" spc="-10" dirty="0" smtClean="0">
                <a:solidFill>
                  <a:srgbClr val="0000FF"/>
                </a:solidFill>
              </a:rPr>
            </a:br>
            <a:r>
              <a:rPr lang="ru-RU" sz="4000" b="1" spc="-10" dirty="0" smtClean="0">
                <a:solidFill>
                  <a:srgbClr val="0000FF"/>
                </a:solidFill>
              </a:rPr>
              <a:t>и качества знаний обучающихся</a:t>
            </a:r>
            <a:endParaRPr lang="ru-RU" sz="4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43533" y="284988"/>
            <a:ext cx="7888987" cy="595035"/>
          </a:xfrm>
          <a:prstGeom prst="rect">
            <a:avLst/>
          </a:prstGeom>
          <a:solidFill>
            <a:srgbClr val="FFDFAB"/>
          </a:solidFill>
        </p:spPr>
        <p:txBody>
          <a:bodyPr vert="horz" wrap="square" lIns="0" tIns="40640" rIns="0" bIns="0" rtlCol="0">
            <a:spAutoFit/>
          </a:bodyPr>
          <a:lstStyle/>
          <a:p>
            <a:pPr marL="2400935" algn="ctr">
              <a:lnSpc>
                <a:spcPct val="100000"/>
              </a:lnSpc>
              <a:spcBef>
                <a:spcPts val="320"/>
              </a:spcBef>
            </a:pPr>
            <a:r>
              <a:rPr sz="36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/>
                <a:cs typeface="Arial Narrow"/>
              </a:rPr>
              <a:t>Тематическое планирование</a:t>
            </a:r>
          </a:p>
        </p:txBody>
      </p:sp>
      <p:sp>
        <p:nvSpPr>
          <p:cNvPr id="38" name="object 38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spc="-25" dirty="0"/>
              <a:pPr marL="38100">
                <a:lnSpc>
                  <a:spcPct val="100000"/>
                </a:lnSpc>
                <a:spcBef>
                  <a:spcPts val="20"/>
                </a:spcBef>
              </a:pPr>
              <a:t>10</a:t>
            </a:fld>
            <a:endParaRPr spc="-25" dirty="0"/>
          </a:p>
        </p:txBody>
      </p:sp>
      <p:grpSp>
        <p:nvGrpSpPr>
          <p:cNvPr id="3" name="object 3"/>
          <p:cNvGrpSpPr/>
          <p:nvPr/>
        </p:nvGrpSpPr>
        <p:grpSpPr>
          <a:xfrm>
            <a:off x="429005" y="1023366"/>
            <a:ext cx="8288020" cy="1597660"/>
            <a:chOff x="429005" y="1023366"/>
            <a:chExt cx="8288020" cy="1597660"/>
          </a:xfrm>
        </p:grpSpPr>
        <p:sp>
          <p:nvSpPr>
            <p:cNvPr id="4" name="object 4"/>
            <p:cNvSpPr/>
            <p:nvPr/>
          </p:nvSpPr>
          <p:spPr>
            <a:xfrm>
              <a:off x="429005" y="1259586"/>
              <a:ext cx="8288020" cy="1361440"/>
            </a:xfrm>
            <a:custGeom>
              <a:avLst/>
              <a:gdLst/>
              <a:ahLst/>
              <a:cxnLst/>
              <a:rect l="l" t="t" r="r" b="b"/>
              <a:pathLst>
                <a:path w="8288020" h="1361439">
                  <a:moveTo>
                    <a:pt x="8287511" y="0"/>
                  </a:moveTo>
                  <a:lnTo>
                    <a:pt x="0" y="0"/>
                  </a:lnTo>
                  <a:lnTo>
                    <a:pt x="0" y="1360932"/>
                  </a:lnTo>
                  <a:lnTo>
                    <a:pt x="8287511" y="1360932"/>
                  </a:lnTo>
                  <a:lnTo>
                    <a:pt x="8287511" y="0"/>
                  </a:lnTo>
                  <a:close/>
                </a:path>
              </a:pathLst>
            </a:custGeom>
            <a:solidFill>
              <a:srgbClr val="FFEB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29005" y="1259586"/>
              <a:ext cx="8288020" cy="1361440"/>
            </a:xfrm>
            <a:custGeom>
              <a:avLst/>
              <a:gdLst/>
              <a:ahLst/>
              <a:cxnLst/>
              <a:rect l="l" t="t" r="r" b="b"/>
              <a:pathLst>
                <a:path w="8288020" h="1361439">
                  <a:moveTo>
                    <a:pt x="0" y="1360932"/>
                  </a:moveTo>
                  <a:lnTo>
                    <a:pt x="8287511" y="1360932"/>
                  </a:lnTo>
                  <a:lnTo>
                    <a:pt x="8287511" y="0"/>
                  </a:lnTo>
                  <a:lnTo>
                    <a:pt x="0" y="0"/>
                  </a:lnTo>
                  <a:lnTo>
                    <a:pt x="0" y="1360932"/>
                  </a:lnTo>
                  <a:close/>
                </a:path>
              </a:pathLst>
            </a:custGeom>
            <a:ln w="28575">
              <a:solidFill>
                <a:srgbClr val="FFCA7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43532" y="1023366"/>
              <a:ext cx="7614667" cy="472440"/>
            </a:xfrm>
            <a:custGeom>
              <a:avLst/>
              <a:gdLst/>
              <a:ahLst/>
              <a:cxnLst/>
              <a:rect l="l" t="t" r="r" b="b"/>
              <a:pathLst>
                <a:path w="6794500" h="472440">
                  <a:moveTo>
                    <a:pt x="6715252" y="0"/>
                  </a:moveTo>
                  <a:lnTo>
                    <a:pt x="78740" y="0"/>
                  </a:lnTo>
                  <a:lnTo>
                    <a:pt x="48091" y="6195"/>
                  </a:lnTo>
                  <a:lnTo>
                    <a:pt x="23063" y="23082"/>
                  </a:lnTo>
                  <a:lnTo>
                    <a:pt x="6188" y="48113"/>
                  </a:lnTo>
                  <a:lnTo>
                    <a:pt x="0" y="78739"/>
                  </a:lnTo>
                  <a:lnTo>
                    <a:pt x="0" y="393700"/>
                  </a:lnTo>
                  <a:lnTo>
                    <a:pt x="6188" y="424326"/>
                  </a:lnTo>
                  <a:lnTo>
                    <a:pt x="23063" y="449357"/>
                  </a:lnTo>
                  <a:lnTo>
                    <a:pt x="48091" y="466244"/>
                  </a:lnTo>
                  <a:lnTo>
                    <a:pt x="78740" y="472439"/>
                  </a:lnTo>
                  <a:lnTo>
                    <a:pt x="6715252" y="472439"/>
                  </a:lnTo>
                  <a:lnTo>
                    <a:pt x="6745878" y="466244"/>
                  </a:lnTo>
                  <a:lnTo>
                    <a:pt x="6770909" y="449357"/>
                  </a:lnTo>
                  <a:lnTo>
                    <a:pt x="6787796" y="424326"/>
                  </a:lnTo>
                  <a:lnTo>
                    <a:pt x="6793992" y="393700"/>
                  </a:lnTo>
                  <a:lnTo>
                    <a:pt x="6793992" y="78739"/>
                  </a:lnTo>
                  <a:lnTo>
                    <a:pt x="6787796" y="48113"/>
                  </a:lnTo>
                  <a:lnTo>
                    <a:pt x="6770909" y="23082"/>
                  </a:lnTo>
                  <a:lnTo>
                    <a:pt x="6745878" y="6195"/>
                  </a:lnTo>
                  <a:lnTo>
                    <a:pt x="6715252" y="0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43533" y="1023366"/>
              <a:ext cx="6794500" cy="472440"/>
            </a:xfrm>
            <a:custGeom>
              <a:avLst/>
              <a:gdLst/>
              <a:ahLst/>
              <a:cxnLst/>
              <a:rect l="l" t="t" r="r" b="b"/>
              <a:pathLst>
                <a:path w="6794500" h="472440">
                  <a:moveTo>
                    <a:pt x="0" y="78739"/>
                  </a:moveTo>
                  <a:lnTo>
                    <a:pt x="6188" y="48113"/>
                  </a:lnTo>
                  <a:lnTo>
                    <a:pt x="23063" y="23082"/>
                  </a:lnTo>
                  <a:lnTo>
                    <a:pt x="48091" y="6195"/>
                  </a:lnTo>
                  <a:lnTo>
                    <a:pt x="78740" y="0"/>
                  </a:lnTo>
                  <a:lnTo>
                    <a:pt x="6715252" y="0"/>
                  </a:lnTo>
                  <a:lnTo>
                    <a:pt x="6745878" y="6195"/>
                  </a:lnTo>
                  <a:lnTo>
                    <a:pt x="6770909" y="23082"/>
                  </a:lnTo>
                  <a:lnTo>
                    <a:pt x="6787796" y="48113"/>
                  </a:lnTo>
                  <a:lnTo>
                    <a:pt x="6793992" y="78739"/>
                  </a:lnTo>
                  <a:lnTo>
                    <a:pt x="6793992" y="393700"/>
                  </a:lnTo>
                  <a:lnTo>
                    <a:pt x="6787796" y="424326"/>
                  </a:lnTo>
                  <a:lnTo>
                    <a:pt x="6770909" y="449357"/>
                  </a:lnTo>
                  <a:lnTo>
                    <a:pt x="6745878" y="466244"/>
                  </a:lnTo>
                  <a:lnTo>
                    <a:pt x="6715252" y="472439"/>
                  </a:lnTo>
                  <a:lnTo>
                    <a:pt x="78740" y="472439"/>
                  </a:lnTo>
                  <a:lnTo>
                    <a:pt x="48091" y="466244"/>
                  </a:lnTo>
                  <a:lnTo>
                    <a:pt x="23063" y="449357"/>
                  </a:lnTo>
                  <a:lnTo>
                    <a:pt x="6188" y="424326"/>
                  </a:lnTo>
                  <a:lnTo>
                    <a:pt x="0" y="393700"/>
                  </a:lnTo>
                  <a:lnTo>
                    <a:pt x="0" y="78739"/>
                  </a:lnTo>
                  <a:close/>
                </a:path>
              </a:pathLst>
            </a:custGeom>
            <a:ln w="28574">
              <a:solidFill>
                <a:srgbClr val="E7B86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414718" y="2700718"/>
            <a:ext cx="8316595" cy="447675"/>
            <a:chOff x="414718" y="2700718"/>
            <a:chExt cx="8316595" cy="447675"/>
          </a:xfrm>
        </p:grpSpPr>
        <p:sp>
          <p:nvSpPr>
            <p:cNvPr id="9" name="object 9"/>
            <p:cNvSpPr/>
            <p:nvPr/>
          </p:nvSpPr>
          <p:spPr>
            <a:xfrm>
              <a:off x="429005" y="2715005"/>
              <a:ext cx="8288020" cy="419100"/>
            </a:xfrm>
            <a:custGeom>
              <a:avLst/>
              <a:gdLst/>
              <a:ahLst/>
              <a:cxnLst/>
              <a:rect l="l" t="t" r="r" b="b"/>
              <a:pathLst>
                <a:path w="8288020" h="419100">
                  <a:moveTo>
                    <a:pt x="8217662" y="0"/>
                  </a:moveTo>
                  <a:lnTo>
                    <a:pt x="69850" y="0"/>
                  </a:lnTo>
                  <a:lnTo>
                    <a:pt x="42658" y="5484"/>
                  </a:lnTo>
                  <a:lnTo>
                    <a:pt x="20456" y="20447"/>
                  </a:lnTo>
                  <a:lnTo>
                    <a:pt x="5488" y="42648"/>
                  </a:lnTo>
                  <a:lnTo>
                    <a:pt x="0" y="69850"/>
                  </a:lnTo>
                  <a:lnTo>
                    <a:pt x="0" y="349250"/>
                  </a:lnTo>
                  <a:lnTo>
                    <a:pt x="5488" y="376451"/>
                  </a:lnTo>
                  <a:lnTo>
                    <a:pt x="20456" y="398652"/>
                  </a:lnTo>
                  <a:lnTo>
                    <a:pt x="42658" y="413615"/>
                  </a:lnTo>
                  <a:lnTo>
                    <a:pt x="69850" y="419100"/>
                  </a:lnTo>
                  <a:lnTo>
                    <a:pt x="8217662" y="419100"/>
                  </a:lnTo>
                  <a:lnTo>
                    <a:pt x="8244863" y="413615"/>
                  </a:lnTo>
                  <a:lnTo>
                    <a:pt x="8267065" y="398653"/>
                  </a:lnTo>
                  <a:lnTo>
                    <a:pt x="8282027" y="376451"/>
                  </a:lnTo>
                  <a:lnTo>
                    <a:pt x="8287512" y="349250"/>
                  </a:lnTo>
                  <a:lnTo>
                    <a:pt x="8287512" y="69850"/>
                  </a:lnTo>
                  <a:lnTo>
                    <a:pt x="8282027" y="42648"/>
                  </a:lnTo>
                  <a:lnTo>
                    <a:pt x="8267065" y="20447"/>
                  </a:lnTo>
                  <a:lnTo>
                    <a:pt x="8244863" y="5484"/>
                  </a:lnTo>
                  <a:lnTo>
                    <a:pt x="8217662" y="0"/>
                  </a:lnTo>
                  <a:close/>
                </a:path>
              </a:pathLst>
            </a:custGeom>
            <a:solidFill>
              <a:srgbClr val="BDEA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29005" y="2715005"/>
              <a:ext cx="8288020" cy="419100"/>
            </a:xfrm>
            <a:custGeom>
              <a:avLst/>
              <a:gdLst/>
              <a:ahLst/>
              <a:cxnLst/>
              <a:rect l="l" t="t" r="r" b="b"/>
              <a:pathLst>
                <a:path w="8288020" h="419100">
                  <a:moveTo>
                    <a:pt x="0" y="69850"/>
                  </a:moveTo>
                  <a:lnTo>
                    <a:pt x="5488" y="42648"/>
                  </a:lnTo>
                  <a:lnTo>
                    <a:pt x="20456" y="20447"/>
                  </a:lnTo>
                  <a:lnTo>
                    <a:pt x="42658" y="5484"/>
                  </a:lnTo>
                  <a:lnTo>
                    <a:pt x="69850" y="0"/>
                  </a:lnTo>
                  <a:lnTo>
                    <a:pt x="8217662" y="0"/>
                  </a:lnTo>
                  <a:lnTo>
                    <a:pt x="8244863" y="5484"/>
                  </a:lnTo>
                  <a:lnTo>
                    <a:pt x="8267065" y="20447"/>
                  </a:lnTo>
                  <a:lnTo>
                    <a:pt x="8282027" y="42648"/>
                  </a:lnTo>
                  <a:lnTo>
                    <a:pt x="8287512" y="69850"/>
                  </a:lnTo>
                  <a:lnTo>
                    <a:pt x="8287512" y="349250"/>
                  </a:lnTo>
                  <a:lnTo>
                    <a:pt x="8282027" y="376451"/>
                  </a:lnTo>
                  <a:lnTo>
                    <a:pt x="8267065" y="398653"/>
                  </a:lnTo>
                  <a:lnTo>
                    <a:pt x="8244863" y="413615"/>
                  </a:lnTo>
                  <a:lnTo>
                    <a:pt x="8217662" y="419100"/>
                  </a:lnTo>
                  <a:lnTo>
                    <a:pt x="69850" y="419100"/>
                  </a:lnTo>
                  <a:lnTo>
                    <a:pt x="42658" y="413615"/>
                  </a:lnTo>
                  <a:lnTo>
                    <a:pt x="20456" y="398652"/>
                  </a:lnTo>
                  <a:lnTo>
                    <a:pt x="5488" y="376451"/>
                  </a:lnTo>
                  <a:lnTo>
                    <a:pt x="0" y="349250"/>
                  </a:lnTo>
                  <a:lnTo>
                    <a:pt x="0" y="69850"/>
                  </a:lnTo>
                  <a:close/>
                </a:path>
              </a:pathLst>
            </a:custGeom>
            <a:ln w="28575">
              <a:solidFill>
                <a:srgbClr val="5DC9D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843533" y="1106499"/>
            <a:ext cx="7191857" cy="20024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5"/>
              </a:spcBef>
            </a:pPr>
            <a:r>
              <a:rPr b="1" dirty="0">
                <a:solidFill>
                  <a:srgbClr val="3838F6"/>
                </a:solidFill>
                <a:latin typeface="Arial Narrow"/>
                <a:cs typeface="Arial Narrow"/>
              </a:rPr>
              <a:t>В</a:t>
            </a:r>
            <a:r>
              <a:rPr b="1" spc="-55" dirty="0">
                <a:solidFill>
                  <a:srgbClr val="3838F6"/>
                </a:solidFill>
                <a:latin typeface="Arial Narrow"/>
                <a:cs typeface="Arial Narrow"/>
              </a:rPr>
              <a:t> </a:t>
            </a:r>
            <a:r>
              <a:rPr b="1" dirty="0">
                <a:solidFill>
                  <a:srgbClr val="3838F6"/>
                </a:solidFill>
                <a:latin typeface="Arial Narrow"/>
                <a:cs typeface="Arial Narrow"/>
              </a:rPr>
              <a:t>этом</a:t>
            </a:r>
            <a:r>
              <a:rPr b="1" spc="-45" dirty="0">
                <a:solidFill>
                  <a:srgbClr val="3838F6"/>
                </a:solidFill>
                <a:latin typeface="Arial Narrow"/>
                <a:cs typeface="Arial Narrow"/>
              </a:rPr>
              <a:t> </a:t>
            </a:r>
            <a:r>
              <a:rPr b="1" dirty="0">
                <a:solidFill>
                  <a:srgbClr val="3838F6"/>
                </a:solidFill>
                <a:latin typeface="Arial Narrow"/>
                <a:cs typeface="Arial Narrow"/>
              </a:rPr>
              <a:t>разделе</a:t>
            </a:r>
            <a:r>
              <a:rPr b="1" spc="-45" dirty="0">
                <a:solidFill>
                  <a:srgbClr val="3838F6"/>
                </a:solidFill>
                <a:latin typeface="Arial Narrow"/>
                <a:cs typeface="Arial Narrow"/>
              </a:rPr>
              <a:t> </a:t>
            </a:r>
            <a:r>
              <a:rPr b="1" dirty="0">
                <a:solidFill>
                  <a:srgbClr val="3838F6"/>
                </a:solidFill>
                <a:latin typeface="Arial Narrow"/>
                <a:cs typeface="Arial Narrow"/>
              </a:rPr>
              <a:t>учителя</a:t>
            </a:r>
            <a:r>
              <a:rPr b="1" spc="-35" dirty="0">
                <a:solidFill>
                  <a:srgbClr val="3838F6"/>
                </a:solidFill>
                <a:latin typeface="Arial Narrow"/>
                <a:cs typeface="Arial Narrow"/>
              </a:rPr>
              <a:t> </a:t>
            </a:r>
            <a:r>
              <a:rPr b="1" dirty="0">
                <a:solidFill>
                  <a:srgbClr val="3838F6"/>
                </a:solidFill>
                <a:latin typeface="Arial Narrow"/>
                <a:cs typeface="Arial Narrow"/>
              </a:rPr>
              <a:t>должны</a:t>
            </a:r>
            <a:r>
              <a:rPr b="1" spc="-45" dirty="0">
                <a:solidFill>
                  <a:srgbClr val="3838F6"/>
                </a:solidFill>
                <a:latin typeface="Arial Narrow"/>
                <a:cs typeface="Arial Narrow"/>
              </a:rPr>
              <a:t> </a:t>
            </a:r>
            <a:r>
              <a:rPr b="1" dirty="0">
                <a:solidFill>
                  <a:srgbClr val="3838F6"/>
                </a:solidFill>
                <a:latin typeface="Arial Narrow"/>
                <a:cs typeface="Arial Narrow"/>
              </a:rPr>
              <a:t>отразить</a:t>
            </a:r>
            <a:r>
              <a:rPr b="1" spc="-40" dirty="0">
                <a:solidFill>
                  <a:srgbClr val="3838F6"/>
                </a:solidFill>
                <a:latin typeface="Arial Narrow"/>
                <a:cs typeface="Arial Narrow"/>
              </a:rPr>
              <a:t> </a:t>
            </a:r>
            <a:r>
              <a:rPr b="1" dirty="0">
                <a:solidFill>
                  <a:srgbClr val="3838F6"/>
                </a:solidFill>
                <a:latin typeface="Arial Narrow"/>
                <a:cs typeface="Arial Narrow"/>
              </a:rPr>
              <a:t>три</a:t>
            </a:r>
            <a:r>
              <a:rPr b="1" spc="-45" dirty="0">
                <a:solidFill>
                  <a:srgbClr val="3838F6"/>
                </a:solidFill>
                <a:latin typeface="Arial Narrow"/>
                <a:cs typeface="Arial Narrow"/>
              </a:rPr>
              <a:t> </a:t>
            </a:r>
            <a:r>
              <a:rPr b="1" spc="-10" dirty="0">
                <a:solidFill>
                  <a:srgbClr val="3838F6"/>
                </a:solidFill>
                <a:latin typeface="Arial Narrow"/>
                <a:cs typeface="Arial Narrow"/>
              </a:rPr>
              <a:t>обязательных</a:t>
            </a:r>
            <a:r>
              <a:rPr b="1" spc="-35" dirty="0">
                <a:solidFill>
                  <a:srgbClr val="3838F6"/>
                </a:solidFill>
                <a:latin typeface="Arial Narrow"/>
                <a:cs typeface="Arial Narrow"/>
              </a:rPr>
              <a:t> </a:t>
            </a:r>
            <a:r>
              <a:rPr b="1" spc="-10" dirty="0">
                <a:solidFill>
                  <a:srgbClr val="3838F6"/>
                </a:solidFill>
                <a:latin typeface="Arial Narrow"/>
                <a:cs typeface="Arial Narrow"/>
              </a:rPr>
              <a:t>элемента:</a:t>
            </a:r>
            <a:endParaRPr dirty="0">
              <a:solidFill>
                <a:srgbClr val="3838F6"/>
              </a:solidFill>
              <a:latin typeface="Arial Narrow"/>
              <a:cs typeface="Arial Narrow"/>
            </a:endParaRPr>
          </a:p>
          <a:p>
            <a:pPr marL="184785" indent="-172720">
              <a:lnSpc>
                <a:spcPct val="100000"/>
              </a:lnSpc>
              <a:spcBef>
                <a:spcPts val="1535"/>
              </a:spcBef>
              <a:buChar char="•"/>
              <a:tabLst>
                <a:tab pos="185420" algn="l"/>
              </a:tabLst>
            </a:pP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перечень</a:t>
            </a:r>
            <a:r>
              <a:rPr sz="1600" spc="-4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тем,</a:t>
            </a:r>
            <a:r>
              <a:rPr sz="1600" spc="-4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планируемых</a:t>
            </a:r>
            <a:r>
              <a:rPr sz="1600" spc="-3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для</a:t>
            </a:r>
            <a:r>
              <a:rPr sz="1600" spc="-4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освоения</a:t>
            </a:r>
            <a:r>
              <a:rPr sz="1600" spc="-4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учениками;</a:t>
            </a:r>
            <a:endParaRPr sz="1600" dirty="0">
              <a:latin typeface="Arial Narrow"/>
              <a:cs typeface="Arial Narrow"/>
            </a:endParaRPr>
          </a:p>
          <a:p>
            <a:pPr marL="184785" indent="-172720">
              <a:lnSpc>
                <a:spcPct val="100000"/>
              </a:lnSpc>
              <a:buChar char="•"/>
              <a:tabLst>
                <a:tab pos="185420" algn="l"/>
              </a:tabLst>
            </a:pP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количество</a:t>
            </a:r>
            <a:r>
              <a:rPr sz="1600" spc="-4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академических</a:t>
            </a:r>
            <a:r>
              <a:rPr sz="1600" spc="-3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часов,</a:t>
            </a:r>
            <a:r>
              <a:rPr sz="1600" spc="-2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отводимых</a:t>
            </a:r>
            <a:r>
              <a:rPr sz="1600" spc="-1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на</a:t>
            </a:r>
            <a:r>
              <a:rPr sz="1600" spc="-2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освоение</a:t>
            </a:r>
            <a:r>
              <a:rPr sz="1600" spc="-2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каждой</a:t>
            </a:r>
            <a:r>
              <a:rPr sz="1600" spc="-3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темы;</a:t>
            </a:r>
            <a:endParaRPr sz="1600" dirty="0">
              <a:latin typeface="Arial Narrow"/>
              <a:cs typeface="Arial Narrow"/>
            </a:endParaRPr>
          </a:p>
          <a:p>
            <a:pPr marL="184785" marR="492759" indent="-172720">
              <a:lnSpc>
                <a:spcPts val="1660"/>
              </a:lnSpc>
              <a:spcBef>
                <a:spcPts val="285"/>
              </a:spcBef>
              <a:buChar char="•"/>
              <a:tabLst>
                <a:tab pos="185420" algn="l"/>
              </a:tabLst>
            </a:pP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информацию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 об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электронных учебно-методических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материалах,</a:t>
            </a:r>
            <a:r>
              <a:rPr sz="1600" spc="-3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которые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можно использовать</a:t>
            </a:r>
            <a:r>
              <a:rPr sz="1600" spc="-4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при</a:t>
            </a:r>
            <a:r>
              <a:rPr sz="1600" spc="-3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изучении</a:t>
            </a:r>
            <a:r>
              <a:rPr sz="1600" spc="-2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каждой</a:t>
            </a:r>
            <a:r>
              <a:rPr sz="1600" spc="-2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20" dirty="0">
                <a:solidFill>
                  <a:srgbClr val="1C2043"/>
                </a:solidFill>
                <a:latin typeface="Arial Narrow"/>
                <a:cs typeface="Arial Narrow"/>
              </a:rPr>
              <a:t>темы</a:t>
            </a:r>
            <a:endParaRPr sz="1600" dirty="0">
              <a:latin typeface="Arial Narrow"/>
              <a:cs typeface="Arial Narrow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000" dirty="0">
              <a:latin typeface="Arial Narrow"/>
              <a:cs typeface="Arial Narrow"/>
            </a:endParaRPr>
          </a:p>
          <a:p>
            <a:pPr marL="61594">
              <a:lnSpc>
                <a:spcPct val="100000"/>
              </a:lnSpc>
              <a:spcBef>
                <a:spcPts val="5"/>
              </a:spcBef>
            </a:pPr>
            <a:r>
              <a:rPr sz="1600" b="1" dirty="0">
                <a:solidFill>
                  <a:srgbClr val="1C2043"/>
                </a:solidFill>
                <a:latin typeface="Arial Narrow"/>
                <a:cs typeface="Arial Narrow"/>
              </a:rPr>
              <a:t>В</a:t>
            </a:r>
            <a:r>
              <a:rPr sz="1600" b="1" spc="-5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dirty="0">
                <a:solidFill>
                  <a:srgbClr val="1C2043"/>
                </a:solidFill>
                <a:latin typeface="Arial Narrow"/>
                <a:cs typeface="Arial Narrow"/>
              </a:rPr>
              <a:t>качестве</a:t>
            </a:r>
            <a:r>
              <a:rPr sz="1600" b="1" spc="-4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spc="-10" dirty="0">
                <a:solidFill>
                  <a:srgbClr val="1C2043"/>
                </a:solidFill>
                <a:latin typeface="Arial Narrow"/>
                <a:cs typeface="Arial Narrow"/>
              </a:rPr>
              <a:t>электронных</a:t>
            </a:r>
            <a:r>
              <a:rPr sz="1600" b="1" spc="-4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spc="-10" dirty="0">
                <a:solidFill>
                  <a:srgbClr val="1C2043"/>
                </a:solidFill>
                <a:latin typeface="Arial Narrow"/>
                <a:cs typeface="Arial Narrow"/>
              </a:rPr>
              <a:t>учебно-методических</a:t>
            </a:r>
            <a:r>
              <a:rPr sz="1600" b="1" spc="-3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dirty="0">
                <a:solidFill>
                  <a:srgbClr val="1C2043"/>
                </a:solidFill>
                <a:latin typeface="Arial Narrow"/>
                <a:cs typeface="Arial Narrow"/>
              </a:rPr>
              <a:t>материалов</a:t>
            </a:r>
            <a:r>
              <a:rPr sz="1600" b="1" spc="-4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dirty="0">
                <a:solidFill>
                  <a:srgbClr val="1C2043"/>
                </a:solidFill>
                <a:latin typeface="Arial Narrow"/>
                <a:cs typeface="Arial Narrow"/>
              </a:rPr>
              <a:t>учителя</a:t>
            </a:r>
            <a:r>
              <a:rPr sz="1600" b="1" spc="-3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dirty="0">
                <a:solidFill>
                  <a:srgbClr val="1C2043"/>
                </a:solidFill>
                <a:latin typeface="Arial Narrow"/>
                <a:cs typeface="Arial Narrow"/>
              </a:rPr>
              <a:t>могут</a:t>
            </a:r>
            <a:r>
              <a:rPr sz="1600" b="1" spc="-5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spc="-10" dirty="0">
                <a:solidFill>
                  <a:srgbClr val="1C2043"/>
                </a:solidFill>
                <a:latin typeface="Arial Narrow"/>
                <a:cs typeface="Arial Narrow"/>
              </a:rPr>
              <a:t>указать:</a:t>
            </a:r>
            <a:endParaRPr sz="1600" dirty="0">
              <a:latin typeface="Arial Narrow"/>
              <a:cs typeface="Arial Narrow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14718" y="3240214"/>
            <a:ext cx="2743200" cy="632460"/>
            <a:chOff x="414718" y="3240214"/>
            <a:chExt cx="2743200" cy="632460"/>
          </a:xfrm>
        </p:grpSpPr>
        <p:sp>
          <p:nvSpPr>
            <p:cNvPr id="13" name="object 13"/>
            <p:cNvSpPr/>
            <p:nvPr/>
          </p:nvSpPr>
          <p:spPr>
            <a:xfrm>
              <a:off x="429005" y="3254501"/>
              <a:ext cx="2714625" cy="603885"/>
            </a:xfrm>
            <a:custGeom>
              <a:avLst/>
              <a:gdLst/>
              <a:ahLst/>
              <a:cxnLst/>
              <a:rect l="l" t="t" r="r" b="b"/>
              <a:pathLst>
                <a:path w="2714625" h="603885">
                  <a:moveTo>
                    <a:pt x="2613660" y="0"/>
                  </a:moveTo>
                  <a:lnTo>
                    <a:pt x="100584" y="0"/>
                  </a:lnTo>
                  <a:lnTo>
                    <a:pt x="61432" y="7911"/>
                  </a:lnTo>
                  <a:lnTo>
                    <a:pt x="29460" y="29479"/>
                  </a:lnTo>
                  <a:lnTo>
                    <a:pt x="7904" y="61454"/>
                  </a:lnTo>
                  <a:lnTo>
                    <a:pt x="0" y="100584"/>
                  </a:lnTo>
                  <a:lnTo>
                    <a:pt x="0" y="502920"/>
                  </a:lnTo>
                  <a:lnTo>
                    <a:pt x="7904" y="542049"/>
                  </a:lnTo>
                  <a:lnTo>
                    <a:pt x="29460" y="574024"/>
                  </a:lnTo>
                  <a:lnTo>
                    <a:pt x="61432" y="595592"/>
                  </a:lnTo>
                  <a:lnTo>
                    <a:pt x="100584" y="603504"/>
                  </a:lnTo>
                  <a:lnTo>
                    <a:pt x="2613660" y="603504"/>
                  </a:lnTo>
                  <a:lnTo>
                    <a:pt x="2652789" y="595592"/>
                  </a:lnTo>
                  <a:lnTo>
                    <a:pt x="2684764" y="574024"/>
                  </a:lnTo>
                  <a:lnTo>
                    <a:pt x="2706332" y="542049"/>
                  </a:lnTo>
                  <a:lnTo>
                    <a:pt x="2714244" y="502920"/>
                  </a:lnTo>
                  <a:lnTo>
                    <a:pt x="2714244" y="100584"/>
                  </a:lnTo>
                  <a:lnTo>
                    <a:pt x="2706332" y="61454"/>
                  </a:lnTo>
                  <a:lnTo>
                    <a:pt x="2684764" y="29479"/>
                  </a:lnTo>
                  <a:lnTo>
                    <a:pt x="2652789" y="7911"/>
                  </a:lnTo>
                  <a:lnTo>
                    <a:pt x="2613660" y="0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29005" y="3254501"/>
              <a:ext cx="2714625" cy="603885"/>
            </a:xfrm>
            <a:custGeom>
              <a:avLst/>
              <a:gdLst/>
              <a:ahLst/>
              <a:cxnLst/>
              <a:rect l="l" t="t" r="r" b="b"/>
              <a:pathLst>
                <a:path w="2714625" h="603885">
                  <a:moveTo>
                    <a:pt x="0" y="100584"/>
                  </a:moveTo>
                  <a:lnTo>
                    <a:pt x="7904" y="61454"/>
                  </a:lnTo>
                  <a:lnTo>
                    <a:pt x="29460" y="29479"/>
                  </a:lnTo>
                  <a:lnTo>
                    <a:pt x="61432" y="7911"/>
                  </a:lnTo>
                  <a:lnTo>
                    <a:pt x="100584" y="0"/>
                  </a:lnTo>
                  <a:lnTo>
                    <a:pt x="2613660" y="0"/>
                  </a:lnTo>
                  <a:lnTo>
                    <a:pt x="2652789" y="7911"/>
                  </a:lnTo>
                  <a:lnTo>
                    <a:pt x="2684764" y="29479"/>
                  </a:lnTo>
                  <a:lnTo>
                    <a:pt x="2706332" y="61454"/>
                  </a:lnTo>
                  <a:lnTo>
                    <a:pt x="2714244" y="100584"/>
                  </a:lnTo>
                  <a:lnTo>
                    <a:pt x="2714244" y="502920"/>
                  </a:lnTo>
                  <a:lnTo>
                    <a:pt x="2706332" y="542049"/>
                  </a:lnTo>
                  <a:lnTo>
                    <a:pt x="2684764" y="574024"/>
                  </a:lnTo>
                  <a:lnTo>
                    <a:pt x="2652789" y="595592"/>
                  </a:lnTo>
                  <a:lnTo>
                    <a:pt x="2613660" y="603504"/>
                  </a:lnTo>
                  <a:lnTo>
                    <a:pt x="100584" y="603504"/>
                  </a:lnTo>
                  <a:lnTo>
                    <a:pt x="61432" y="595592"/>
                  </a:lnTo>
                  <a:lnTo>
                    <a:pt x="29460" y="574024"/>
                  </a:lnTo>
                  <a:lnTo>
                    <a:pt x="7904" y="542049"/>
                  </a:lnTo>
                  <a:lnTo>
                    <a:pt x="0" y="502920"/>
                  </a:lnTo>
                  <a:lnTo>
                    <a:pt x="0" y="100584"/>
                  </a:lnTo>
                  <a:close/>
                </a:path>
              </a:pathLst>
            </a:custGeom>
            <a:ln w="28575">
              <a:solidFill>
                <a:srgbClr val="5DC9D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638048" y="3417189"/>
            <a:ext cx="22955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мультимедийные</a:t>
            </a:r>
            <a:r>
              <a:rPr sz="1600" spc="2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программы</a:t>
            </a:r>
            <a:endParaRPr sz="1600">
              <a:latin typeface="Arial Narrow"/>
              <a:cs typeface="Arial Narrow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343846" y="3240214"/>
            <a:ext cx="2743200" cy="632460"/>
            <a:chOff x="3343846" y="3240214"/>
            <a:chExt cx="2743200" cy="632460"/>
          </a:xfrm>
        </p:grpSpPr>
        <p:sp>
          <p:nvSpPr>
            <p:cNvPr id="17" name="object 17"/>
            <p:cNvSpPr/>
            <p:nvPr/>
          </p:nvSpPr>
          <p:spPr>
            <a:xfrm>
              <a:off x="3358134" y="3254501"/>
              <a:ext cx="2714625" cy="603885"/>
            </a:xfrm>
            <a:custGeom>
              <a:avLst/>
              <a:gdLst/>
              <a:ahLst/>
              <a:cxnLst/>
              <a:rect l="l" t="t" r="r" b="b"/>
              <a:pathLst>
                <a:path w="2714625" h="603885">
                  <a:moveTo>
                    <a:pt x="2613660" y="0"/>
                  </a:moveTo>
                  <a:lnTo>
                    <a:pt x="100583" y="0"/>
                  </a:lnTo>
                  <a:lnTo>
                    <a:pt x="61454" y="7911"/>
                  </a:lnTo>
                  <a:lnTo>
                    <a:pt x="29479" y="29479"/>
                  </a:lnTo>
                  <a:lnTo>
                    <a:pt x="7911" y="61454"/>
                  </a:lnTo>
                  <a:lnTo>
                    <a:pt x="0" y="100584"/>
                  </a:lnTo>
                  <a:lnTo>
                    <a:pt x="0" y="502920"/>
                  </a:lnTo>
                  <a:lnTo>
                    <a:pt x="7911" y="542049"/>
                  </a:lnTo>
                  <a:lnTo>
                    <a:pt x="29479" y="574024"/>
                  </a:lnTo>
                  <a:lnTo>
                    <a:pt x="61454" y="595592"/>
                  </a:lnTo>
                  <a:lnTo>
                    <a:pt x="100583" y="603504"/>
                  </a:lnTo>
                  <a:lnTo>
                    <a:pt x="2613660" y="603504"/>
                  </a:lnTo>
                  <a:lnTo>
                    <a:pt x="2652789" y="595592"/>
                  </a:lnTo>
                  <a:lnTo>
                    <a:pt x="2684764" y="574024"/>
                  </a:lnTo>
                  <a:lnTo>
                    <a:pt x="2706332" y="542049"/>
                  </a:lnTo>
                  <a:lnTo>
                    <a:pt x="2714243" y="502920"/>
                  </a:lnTo>
                  <a:lnTo>
                    <a:pt x="2714243" y="100584"/>
                  </a:lnTo>
                  <a:lnTo>
                    <a:pt x="2706332" y="61454"/>
                  </a:lnTo>
                  <a:lnTo>
                    <a:pt x="2684764" y="29479"/>
                  </a:lnTo>
                  <a:lnTo>
                    <a:pt x="2652789" y="7911"/>
                  </a:lnTo>
                  <a:lnTo>
                    <a:pt x="2613660" y="0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358134" y="3254501"/>
              <a:ext cx="2714625" cy="603885"/>
            </a:xfrm>
            <a:custGeom>
              <a:avLst/>
              <a:gdLst/>
              <a:ahLst/>
              <a:cxnLst/>
              <a:rect l="l" t="t" r="r" b="b"/>
              <a:pathLst>
                <a:path w="2714625" h="603885">
                  <a:moveTo>
                    <a:pt x="0" y="100584"/>
                  </a:moveTo>
                  <a:lnTo>
                    <a:pt x="7911" y="61454"/>
                  </a:lnTo>
                  <a:lnTo>
                    <a:pt x="29479" y="29479"/>
                  </a:lnTo>
                  <a:lnTo>
                    <a:pt x="61454" y="7911"/>
                  </a:lnTo>
                  <a:lnTo>
                    <a:pt x="100583" y="0"/>
                  </a:lnTo>
                  <a:lnTo>
                    <a:pt x="2613660" y="0"/>
                  </a:lnTo>
                  <a:lnTo>
                    <a:pt x="2652789" y="7911"/>
                  </a:lnTo>
                  <a:lnTo>
                    <a:pt x="2684764" y="29479"/>
                  </a:lnTo>
                  <a:lnTo>
                    <a:pt x="2706332" y="61454"/>
                  </a:lnTo>
                  <a:lnTo>
                    <a:pt x="2714243" y="100584"/>
                  </a:lnTo>
                  <a:lnTo>
                    <a:pt x="2714243" y="502920"/>
                  </a:lnTo>
                  <a:lnTo>
                    <a:pt x="2706332" y="542049"/>
                  </a:lnTo>
                  <a:lnTo>
                    <a:pt x="2684764" y="574024"/>
                  </a:lnTo>
                  <a:lnTo>
                    <a:pt x="2652789" y="595592"/>
                  </a:lnTo>
                  <a:lnTo>
                    <a:pt x="2613660" y="603504"/>
                  </a:lnTo>
                  <a:lnTo>
                    <a:pt x="100583" y="603504"/>
                  </a:lnTo>
                  <a:lnTo>
                    <a:pt x="61454" y="595592"/>
                  </a:lnTo>
                  <a:lnTo>
                    <a:pt x="29479" y="574024"/>
                  </a:lnTo>
                  <a:lnTo>
                    <a:pt x="7911" y="542049"/>
                  </a:lnTo>
                  <a:lnTo>
                    <a:pt x="0" y="502920"/>
                  </a:lnTo>
                  <a:lnTo>
                    <a:pt x="0" y="100584"/>
                  </a:lnTo>
                  <a:close/>
                </a:path>
              </a:pathLst>
            </a:custGeom>
            <a:ln w="28575">
              <a:solidFill>
                <a:srgbClr val="5DC9D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750309" y="3295269"/>
            <a:ext cx="1929764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65785" marR="5080" indent="-55372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электронные</a:t>
            </a:r>
            <a:r>
              <a:rPr sz="1600" spc="-5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учебники</a:t>
            </a:r>
            <a:r>
              <a:rPr sz="1600" spc="-1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50" dirty="0">
                <a:solidFill>
                  <a:srgbClr val="1C2043"/>
                </a:solidFill>
                <a:latin typeface="Arial Narrow"/>
                <a:cs typeface="Arial Narrow"/>
              </a:rPr>
              <a:t>и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задачники</a:t>
            </a:r>
            <a:endParaRPr sz="1600">
              <a:latin typeface="Arial Narrow"/>
              <a:cs typeface="Arial Narrow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6344602" y="3240214"/>
            <a:ext cx="2386330" cy="632460"/>
            <a:chOff x="6344602" y="3240214"/>
            <a:chExt cx="2386330" cy="632460"/>
          </a:xfrm>
        </p:grpSpPr>
        <p:sp>
          <p:nvSpPr>
            <p:cNvPr id="21" name="object 21"/>
            <p:cNvSpPr/>
            <p:nvPr/>
          </p:nvSpPr>
          <p:spPr>
            <a:xfrm>
              <a:off x="6358890" y="3254501"/>
              <a:ext cx="2357755" cy="603885"/>
            </a:xfrm>
            <a:custGeom>
              <a:avLst/>
              <a:gdLst/>
              <a:ahLst/>
              <a:cxnLst/>
              <a:rect l="l" t="t" r="r" b="b"/>
              <a:pathLst>
                <a:path w="2357754" h="603885">
                  <a:moveTo>
                    <a:pt x="2257043" y="0"/>
                  </a:moveTo>
                  <a:lnTo>
                    <a:pt x="100584" y="0"/>
                  </a:lnTo>
                  <a:lnTo>
                    <a:pt x="61454" y="7911"/>
                  </a:lnTo>
                  <a:lnTo>
                    <a:pt x="29479" y="29479"/>
                  </a:lnTo>
                  <a:lnTo>
                    <a:pt x="7911" y="61454"/>
                  </a:lnTo>
                  <a:lnTo>
                    <a:pt x="0" y="100584"/>
                  </a:lnTo>
                  <a:lnTo>
                    <a:pt x="0" y="502920"/>
                  </a:lnTo>
                  <a:lnTo>
                    <a:pt x="7911" y="542049"/>
                  </a:lnTo>
                  <a:lnTo>
                    <a:pt x="29479" y="574024"/>
                  </a:lnTo>
                  <a:lnTo>
                    <a:pt x="61454" y="595592"/>
                  </a:lnTo>
                  <a:lnTo>
                    <a:pt x="100584" y="603504"/>
                  </a:lnTo>
                  <a:lnTo>
                    <a:pt x="2257043" y="603504"/>
                  </a:lnTo>
                  <a:lnTo>
                    <a:pt x="2296173" y="595592"/>
                  </a:lnTo>
                  <a:lnTo>
                    <a:pt x="2328148" y="574024"/>
                  </a:lnTo>
                  <a:lnTo>
                    <a:pt x="2349716" y="542049"/>
                  </a:lnTo>
                  <a:lnTo>
                    <a:pt x="2357628" y="502920"/>
                  </a:lnTo>
                  <a:lnTo>
                    <a:pt x="2357628" y="100584"/>
                  </a:lnTo>
                  <a:lnTo>
                    <a:pt x="2349716" y="61454"/>
                  </a:lnTo>
                  <a:lnTo>
                    <a:pt x="2328148" y="29479"/>
                  </a:lnTo>
                  <a:lnTo>
                    <a:pt x="2296173" y="7911"/>
                  </a:lnTo>
                  <a:lnTo>
                    <a:pt x="2257043" y="0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358890" y="3254501"/>
              <a:ext cx="2357755" cy="603885"/>
            </a:xfrm>
            <a:custGeom>
              <a:avLst/>
              <a:gdLst/>
              <a:ahLst/>
              <a:cxnLst/>
              <a:rect l="l" t="t" r="r" b="b"/>
              <a:pathLst>
                <a:path w="2357754" h="603885">
                  <a:moveTo>
                    <a:pt x="0" y="100584"/>
                  </a:moveTo>
                  <a:lnTo>
                    <a:pt x="7911" y="61454"/>
                  </a:lnTo>
                  <a:lnTo>
                    <a:pt x="29479" y="29479"/>
                  </a:lnTo>
                  <a:lnTo>
                    <a:pt x="61454" y="7911"/>
                  </a:lnTo>
                  <a:lnTo>
                    <a:pt x="100584" y="0"/>
                  </a:lnTo>
                  <a:lnTo>
                    <a:pt x="2257043" y="0"/>
                  </a:lnTo>
                  <a:lnTo>
                    <a:pt x="2296173" y="7911"/>
                  </a:lnTo>
                  <a:lnTo>
                    <a:pt x="2328148" y="29479"/>
                  </a:lnTo>
                  <a:lnTo>
                    <a:pt x="2349716" y="61454"/>
                  </a:lnTo>
                  <a:lnTo>
                    <a:pt x="2357628" y="100584"/>
                  </a:lnTo>
                  <a:lnTo>
                    <a:pt x="2357628" y="502920"/>
                  </a:lnTo>
                  <a:lnTo>
                    <a:pt x="2349716" y="542049"/>
                  </a:lnTo>
                  <a:lnTo>
                    <a:pt x="2328148" y="574024"/>
                  </a:lnTo>
                  <a:lnTo>
                    <a:pt x="2296173" y="595592"/>
                  </a:lnTo>
                  <a:lnTo>
                    <a:pt x="2257043" y="603504"/>
                  </a:lnTo>
                  <a:lnTo>
                    <a:pt x="100584" y="603504"/>
                  </a:lnTo>
                  <a:lnTo>
                    <a:pt x="61454" y="595592"/>
                  </a:lnTo>
                  <a:lnTo>
                    <a:pt x="29479" y="574024"/>
                  </a:lnTo>
                  <a:lnTo>
                    <a:pt x="7911" y="542049"/>
                  </a:lnTo>
                  <a:lnTo>
                    <a:pt x="0" y="502920"/>
                  </a:lnTo>
                  <a:lnTo>
                    <a:pt x="0" y="100584"/>
                  </a:lnTo>
                  <a:close/>
                </a:path>
              </a:pathLst>
            </a:custGeom>
            <a:ln w="28575">
              <a:solidFill>
                <a:srgbClr val="5DC9D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6546850" y="3417189"/>
            <a:ext cx="19786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электронные</a:t>
            </a:r>
            <a:r>
              <a:rPr sz="1600" spc="-1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библиотеки</a:t>
            </a:r>
            <a:endParaRPr sz="1600">
              <a:latin typeface="Arial Narrow"/>
              <a:cs typeface="Arial Narrow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414718" y="3915346"/>
            <a:ext cx="2743200" cy="600075"/>
            <a:chOff x="414718" y="3915346"/>
            <a:chExt cx="2743200" cy="600075"/>
          </a:xfrm>
        </p:grpSpPr>
        <p:sp>
          <p:nvSpPr>
            <p:cNvPr id="25" name="object 25"/>
            <p:cNvSpPr/>
            <p:nvPr/>
          </p:nvSpPr>
          <p:spPr>
            <a:xfrm>
              <a:off x="429005" y="3929634"/>
              <a:ext cx="2714625" cy="571500"/>
            </a:xfrm>
            <a:custGeom>
              <a:avLst/>
              <a:gdLst/>
              <a:ahLst/>
              <a:cxnLst/>
              <a:rect l="l" t="t" r="r" b="b"/>
              <a:pathLst>
                <a:path w="2714625" h="571500">
                  <a:moveTo>
                    <a:pt x="2618994" y="0"/>
                  </a:moveTo>
                  <a:lnTo>
                    <a:pt x="95250" y="0"/>
                  </a:lnTo>
                  <a:lnTo>
                    <a:pt x="58175" y="7489"/>
                  </a:lnTo>
                  <a:lnTo>
                    <a:pt x="27898" y="27908"/>
                  </a:lnTo>
                  <a:lnTo>
                    <a:pt x="7485" y="58185"/>
                  </a:lnTo>
                  <a:lnTo>
                    <a:pt x="0" y="95250"/>
                  </a:lnTo>
                  <a:lnTo>
                    <a:pt x="0" y="476250"/>
                  </a:lnTo>
                  <a:lnTo>
                    <a:pt x="7485" y="513314"/>
                  </a:lnTo>
                  <a:lnTo>
                    <a:pt x="27898" y="543591"/>
                  </a:lnTo>
                  <a:lnTo>
                    <a:pt x="58175" y="564010"/>
                  </a:lnTo>
                  <a:lnTo>
                    <a:pt x="95250" y="571500"/>
                  </a:lnTo>
                  <a:lnTo>
                    <a:pt x="2618994" y="571500"/>
                  </a:lnTo>
                  <a:lnTo>
                    <a:pt x="2656058" y="564010"/>
                  </a:lnTo>
                  <a:lnTo>
                    <a:pt x="2686335" y="543591"/>
                  </a:lnTo>
                  <a:lnTo>
                    <a:pt x="2706754" y="513314"/>
                  </a:lnTo>
                  <a:lnTo>
                    <a:pt x="2714244" y="476250"/>
                  </a:lnTo>
                  <a:lnTo>
                    <a:pt x="2714244" y="95250"/>
                  </a:lnTo>
                  <a:lnTo>
                    <a:pt x="2706754" y="58185"/>
                  </a:lnTo>
                  <a:lnTo>
                    <a:pt x="2686335" y="27908"/>
                  </a:lnTo>
                  <a:lnTo>
                    <a:pt x="2656058" y="7489"/>
                  </a:lnTo>
                  <a:lnTo>
                    <a:pt x="2618994" y="0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29005" y="3929634"/>
              <a:ext cx="2714625" cy="571500"/>
            </a:xfrm>
            <a:custGeom>
              <a:avLst/>
              <a:gdLst/>
              <a:ahLst/>
              <a:cxnLst/>
              <a:rect l="l" t="t" r="r" b="b"/>
              <a:pathLst>
                <a:path w="2714625" h="571500">
                  <a:moveTo>
                    <a:pt x="0" y="95250"/>
                  </a:moveTo>
                  <a:lnTo>
                    <a:pt x="7485" y="58185"/>
                  </a:lnTo>
                  <a:lnTo>
                    <a:pt x="27898" y="27908"/>
                  </a:lnTo>
                  <a:lnTo>
                    <a:pt x="58175" y="7489"/>
                  </a:lnTo>
                  <a:lnTo>
                    <a:pt x="95250" y="0"/>
                  </a:lnTo>
                  <a:lnTo>
                    <a:pt x="2618994" y="0"/>
                  </a:lnTo>
                  <a:lnTo>
                    <a:pt x="2656058" y="7489"/>
                  </a:lnTo>
                  <a:lnTo>
                    <a:pt x="2686335" y="27908"/>
                  </a:lnTo>
                  <a:lnTo>
                    <a:pt x="2706754" y="58185"/>
                  </a:lnTo>
                  <a:lnTo>
                    <a:pt x="2714244" y="95250"/>
                  </a:lnTo>
                  <a:lnTo>
                    <a:pt x="2714244" y="476250"/>
                  </a:lnTo>
                  <a:lnTo>
                    <a:pt x="2706754" y="513314"/>
                  </a:lnTo>
                  <a:lnTo>
                    <a:pt x="2686335" y="543591"/>
                  </a:lnTo>
                  <a:lnTo>
                    <a:pt x="2656058" y="564010"/>
                  </a:lnTo>
                  <a:lnTo>
                    <a:pt x="2618994" y="571500"/>
                  </a:lnTo>
                  <a:lnTo>
                    <a:pt x="95250" y="571500"/>
                  </a:lnTo>
                  <a:lnTo>
                    <a:pt x="58175" y="564010"/>
                  </a:lnTo>
                  <a:lnTo>
                    <a:pt x="27898" y="543591"/>
                  </a:lnTo>
                  <a:lnTo>
                    <a:pt x="7485" y="513314"/>
                  </a:lnTo>
                  <a:lnTo>
                    <a:pt x="0" y="476250"/>
                  </a:lnTo>
                  <a:lnTo>
                    <a:pt x="0" y="95250"/>
                  </a:lnTo>
                  <a:close/>
                </a:path>
              </a:pathLst>
            </a:custGeom>
            <a:ln w="28575">
              <a:solidFill>
                <a:srgbClr val="5DC9D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734059" y="4076141"/>
            <a:ext cx="21018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виртуальные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лаборатории</a:t>
            </a:r>
            <a:endParaRPr sz="1600">
              <a:latin typeface="Arial Narrow"/>
              <a:cs typeface="Arial Narrow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6344602" y="3915346"/>
            <a:ext cx="2386330" cy="600075"/>
            <a:chOff x="6344602" y="3915346"/>
            <a:chExt cx="2386330" cy="600075"/>
          </a:xfrm>
        </p:grpSpPr>
        <p:sp>
          <p:nvSpPr>
            <p:cNvPr id="29" name="object 29"/>
            <p:cNvSpPr/>
            <p:nvPr/>
          </p:nvSpPr>
          <p:spPr>
            <a:xfrm>
              <a:off x="6358890" y="3929634"/>
              <a:ext cx="2357755" cy="571500"/>
            </a:xfrm>
            <a:custGeom>
              <a:avLst/>
              <a:gdLst/>
              <a:ahLst/>
              <a:cxnLst/>
              <a:rect l="l" t="t" r="r" b="b"/>
              <a:pathLst>
                <a:path w="2357754" h="571500">
                  <a:moveTo>
                    <a:pt x="2262378" y="0"/>
                  </a:moveTo>
                  <a:lnTo>
                    <a:pt x="95250" y="0"/>
                  </a:lnTo>
                  <a:lnTo>
                    <a:pt x="58185" y="7489"/>
                  </a:lnTo>
                  <a:lnTo>
                    <a:pt x="27908" y="27908"/>
                  </a:lnTo>
                  <a:lnTo>
                    <a:pt x="7489" y="58185"/>
                  </a:lnTo>
                  <a:lnTo>
                    <a:pt x="0" y="95250"/>
                  </a:lnTo>
                  <a:lnTo>
                    <a:pt x="0" y="476250"/>
                  </a:lnTo>
                  <a:lnTo>
                    <a:pt x="7489" y="513314"/>
                  </a:lnTo>
                  <a:lnTo>
                    <a:pt x="27908" y="543591"/>
                  </a:lnTo>
                  <a:lnTo>
                    <a:pt x="58185" y="564010"/>
                  </a:lnTo>
                  <a:lnTo>
                    <a:pt x="95250" y="571500"/>
                  </a:lnTo>
                  <a:lnTo>
                    <a:pt x="2262378" y="571500"/>
                  </a:lnTo>
                  <a:lnTo>
                    <a:pt x="2299442" y="564010"/>
                  </a:lnTo>
                  <a:lnTo>
                    <a:pt x="2329719" y="543591"/>
                  </a:lnTo>
                  <a:lnTo>
                    <a:pt x="2350138" y="513314"/>
                  </a:lnTo>
                  <a:lnTo>
                    <a:pt x="2357628" y="476250"/>
                  </a:lnTo>
                  <a:lnTo>
                    <a:pt x="2357628" y="95250"/>
                  </a:lnTo>
                  <a:lnTo>
                    <a:pt x="2350138" y="58185"/>
                  </a:lnTo>
                  <a:lnTo>
                    <a:pt x="2329719" y="27908"/>
                  </a:lnTo>
                  <a:lnTo>
                    <a:pt x="2299442" y="7489"/>
                  </a:lnTo>
                  <a:lnTo>
                    <a:pt x="2262378" y="0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358890" y="3929634"/>
              <a:ext cx="2357755" cy="571500"/>
            </a:xfrm>
            <a:custGeom>
              <a:avLst/>
              <a:gdLst/>
              <a:ahLst/>
              <a:cxnLst/>
              <a:rect l="l" t="t" r="r" b="b"/>
              <a:pathLst>
                <a:path w="2357754" h="571500">
                  <a:moveTo>
                    <a:pt x="0" y="95250"/>
                  </a:moveTo>
                  <a:lnTo>
                    <a:pt x="7489" y="58185"/>
                  </a:lnTo>
                  <a:lnTo>
                    <a:pt x="27908" y="27908"/>
                  </a:lnTo>
                  <a:lnTo>
                    <a:pt x="58185" y="7489"/>
                  </a:lnTo>
                  <a:lnTo>
                    <a:pt x="95250" y="0"/>
                  </a:lnTo>
                  <a:lnTo>
                    <a:pt x="2262378" y="0"/>
                  </a:lnTo>
                  <a:lnTo>
                    <a:pt x="2299442" y="7489"/>
                  </a:lnTo>
                  <a:lnTo>
                    <a:pt x="2329719" y="27908"/>
                  </a:lnTo>
                  <a:lnTo>
                    <a:pt x="2350138" y="58185"/>
                  </a:lnTo>
                  <a:lnTo>
                    <a:pt x="2357628" y="95250"/>
                  </a:lnTo>
                  <a:lnTo>
                    <a:pt x="2357628" y="476250"/>
                  </a:lnTo>
                  <a:lnTo>
                    <a:pt x="2350138" y="513314"/>
                  </a:lnTo>
                  <a:lnTo>
                    <a:pt x="2329719" y="543591"/>
                  </a:lnTo>
                  <a:lnTo>
                    <a:pt x="2299442" y="564010"/>
                  </a:lnTo>
                  <a:lnTo>
                    <a:pt x="2262378" y="571500"/>
                  </a:lnTo>
                  <a:lnTo>
                    <a:pt x="95250" y="571500"/>
                  </a:lnTo>
                  <a:lnTo>
                    <a:pt x="58185" y="564010"/>
                  </a:lnTo>
                  <a:lnTo>
                    <a:pt x="27908" y="543591"/>
                  </a:lnTo>
                  <a:lnTo>
                    <a:pt x="7489" y="513314"/>
                  </a:lnTo>
                  <a:lnTo>
                    <a:pt x="0" y="476250"/>
                  </a:lnTo>
                  <a:lnTo>
                    <a:pt x="0" y="95250"/>
                  </a:lnTo>
                  <a:close/>
                </a:path>
              </a:pathLst>
            </a:custGeom>
            <a:ln w="28575">
              <a:solidFill>
                <a:srgbClr val="5DC9D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6743445" y="4076141"/>
            <a:ext cx="15887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игровые</a:t>
            </a:r>
            <a:r>
              <a:rPr sz="1600" spc="-9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программы</a:t>
            </a:r>
            <a:endParaRPr sz="1600">
              <a:latin typeface="Arial Narrow"/>
              <a:cs typeface="Arial Narrow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3343846" y="3915346"/>
            <a:ext cx="2743200" cy="600075"/>
            <a:chOff x="3343846" y="3915346"/>
            <a:chExt cx="2743200" cy="600075"/>
          </a:xfrm>
        </p:grpSpPr>
        <p:sp>
          <p:nvSpPr>
            <p:cNvPr id="33" name="object 33"/>
            <p:cNvSpPr/>
            <p:nvPr/>
          </p:nvSpPr>
          <p:spPr>
            <a:xfrm>
              <a:off x="3358134" y="3929634"/>
              <a:ext cx="2714625" cy="571500"/>
            </a:xfrm>
            <a:custGeom>
              <a:avLst/>
              <a:gdLst/>
              <a:ahLst/>
              <a:cxnLst/>
              <a:rect l="l" t="t" r="r" b="b"/>
              <a:pathLst>
                <a:path w="2714625" h="571500">
                  <a:moveTo>
                    <a:pt x="2618993" y="0"/>
                  </a:moveTo>
                  <a:lnTo>
                    <a:pt x="95250" y="0"/>
                  </a:lnTo>
                  <a:lnTo>
                    <a:pt x="58185" y="7489"/>
                  </a:lnTo>
                  <a:lnTo>
                    <a:pt x="27908" y="27908"/>
                  </a:lnTo>
                  <a:lnTo>
                    <a:pt x="7489" y="58185"/>
                  </a:lnTo>
                  <a:lnTo>
                    <a:pt x="0" y="95250"/>
                  </a:lnTo>
                  <a:lnTo>
                    <a:pt x="0" y="476250"/>
                  </a:lnTo>
                  <a:lnTo>
                    <a:pt x="7489" y="513314"/>
                  </a:lnTo>
                  <a:lnTo>
                    <a:pt x="27908" y="543591"/>
                  </a:lnTo>
                  <a:lnTo>
                    <a:pt x="58185" y="564010"/>
                  </a:lnTo>
                  <a:lnTo>
                    <a:pt x="95250" y="571500"/>
                  </a:lnTo>
                  <a:lnTo>
                    <a:pt x="2618993" y="571500"/>
                  </a:lnTo>
                  <a:lnTo>
                    <a:pt x="2656058" y="564010"/>
                  </a:lnTo>
                  <a:lnTo>
                    <a:pt x="2686335" y="543591"/>
                  </a:lnTo>
                  <a:lnTo>
                    <a:pt x="2706754" y="513314"/>
                  </a:lnTo>
                  <a:lnTo>
                    <a:pt x="2714243" y="476250"/>
                  </a:lnTo>
                  <a:lnTo>
                    <a:pt x="2714243" y="95250"/>
                  </a:lnTo>
                  <a:lnTo>
                    <a:pt x="2706754" y="58185"/>
                  </a:lnTo>
                  <a:lnTo>
                    <a:pt x="2686335" y="27908"/>
                  </a:lnTo>
                  <a:lnTo>
                    <a:pt x="2656058" y="7489"/>
                  </a:lnTo>
                  <a:lnTo>
                    <a:pt x="2618993" y="0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358134" y="3929634"/>
              <a:ext cx="2714625" cy="571500"/>
            </a:xfrm>
            <a:custGeom>
              <a:avLst/>
              <a:gdLst/>
              <a:ahLst/>
              <a:cxnLst/>
              <a:rect l="l" t="t" r="r" b="b"/>
              <a:pathLst>
                <a:path w="2714625" h="571500">
                  <a:moveTo>
                    <a:pt x="0" y="95250"/>
                  </a:moveTo>
                  <a:lnTo>
                    <a:pt x="7489" y="58185"/>
                  </a:lnTo>
                  <a:lnTo>
                    <a:pt x="27908" y="27908"/>
                  </a:lnTo>
                  <a:lnTo>
                    <a:pt x="58185" y="7489"/>
                  </a:lnTo>
                  <a:lnTo>
                    <a:pt x="95250" y="0"/>
                  </a:lnTo>
                  <a:lnTo>
                    <a:pt x="2618993" y="0"/>
                  </a:lnTo>
                  <a:lnTo>
                    <a:pt x="2656058" y="7489"/>
                  </a:lnTo>
                  <a:lnTo>
                    <a:pt x="2686335" y="27908"/>
                  </a:lnTo>
                  <a:lnTo>
                    <a:pt x="2706754" y="58185"/>
                  </a:lnTo>
                  <a:lnTo>
                    <a:pt x="2714243" y="95250"/>
                  </a:lnTo>
                  <a:lnTo>
                    <a:pt x="2714243" y="476250"/>
                  </a:lnTo>
                  <a:lnTo>
                    <a:pt x="2706754" y="513314"/>
                  </a:lnTo>
                  <a:lnTo>
                    <a:pt x="2686335" y="543591"/>
                  </a:lnTo>
                  <a:lnTo>
                    <a:pt x="2656058" y="564010"/>
                  </a:lnTo>
                  <a:lnTo>
                    <a:pt x="2618993" y="571500"/>
                  </a:lnTo>
                  <a:lnTo>
                    <a:pt x="95250" y="571500"/>
                  </a:lnTo>
                  <a:lnTo>
                    <a:pt x="58185" y="564010"/>
                  </a:lnTo>
                  <a:lnTo>
                    <a:pt x="27908" y="543591"/>
                  </a:lnTo>
                  <a:lnTo>
                    <a:pt x="7489" y="513314"/>
                  </a:lnTo>
                  <a:lnTo>
                    <a:pt x="0" y="476250"/>
                  </a:lnTo>
                  <a:lnTo>
                    <a:pt x="0" y="95250"/>
                  </a:lnTo>
                  <a:close/>
                </a:path>
              </a:pathLst>
            </a:custGeom>
            <a:ln w="28575">
              <a:solidFill>
                <a:srgbClr val="5DC9D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3637534" y="3954526"/>
            <a:ext cx="215519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коллекции цифровых</a:t>
            </a:r>
            <a:endParaRPr sz="1600">
              <a:latin typeface="Arial Narrow"/>
              <a:cs typeface="Arial Narrow"/>
            </a:endParaRPr>
          </a:p>
          <a:p>
            <a:pPr algn="ctr">
              <a:lnSpc>
                <a:spcPct val="100000"/>
              </a:lnSpc>
            </a:pP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образовательных</a:t>
            </a:r>
            <a:r>
              <a:rPr sz="1600" spc="-1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ресурсов</a:t>
            </a:r>
            <a:endParaRPr sz="1600">
              <a:latin typeface="Arial Narrow"/>
              <a:cs typeface="Arial Narrow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10348" y="5257800"/>
            <a:ext cx="8410195" cy="872034"/>
          </a:xfrm>
          <a:prstGeom prst="rect">
            <a:avLst/>
          </a:prstGeom>
          <a:solidFill>
            <a:srgbClr val="F3F3F3"/>
          </a:solidFill>
          <a:ln w="28575">
            <a:solidFill>
              <a:srgbClr val="FFCA73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90805" marR="635000" algn="ctr">
              <a:lnSpc>
                <a:spcPct val="100000"/>
              </a:lnSpc>
              <a:spcBef>
                <a:spcPts val="320"/>
              </a:spcBef>
            </a:pPr>
            <a:r>
              <a:rPr spc="-10" dirty="0">
                <a:solidFill>
                  <a:srgbClr val="FF0000"/>
                </a:solidFill>
                <a:latin typeface="Arial Narrow"/>
                <a:cs typeface="Arial Narrow"/>
              </a:rPr>
              <a:t>Электронные</a:t>
            </a:r>
            <a:r>
              <a:rPr spc="-15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pc="-20" dirty="0">
                <a:solidFill>
                  <a:srgbClr val="FF0000"/>
                </a:solidFill>
                <a:latin typeface="Arial Narrow"/>
                <a:cs typeface="Arial Narrow"/>
              </a:rPr>
              <a:t>учебно-</a:t>
            </a:r>
            <a:r>
              <a:rPr spc="-10" dirty="0">
                <a:solidFill>
                  <a:srgbClr val="FF0000"/>
                </a:solidFill>
                <a:latin typeface="Arial Narrow"/>
                <a:cs typeface="Arial Narrow"/>
              </a:rPr>
              <a:t>методические материалы</a:t>
            </a:r>
            <a:r>
              <a:rPr spc="-25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dirty="0">
                <a:solidFill>
                  <a:srgbClr val="FF0000"/>
                </a:solidFill>
                <a:latin typeface="Arial Narrow"/>
                <a:cs typeface="Arial Narrow"/>
              </a:rPr>
              <a:t>должны</a:t>
            </a:r>
            <a:r>
              <a:rPr spc="-25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dirty="0">
                <a:solidFill>
                  <a:srgbClr val="FF0000"/>
                </a:solidFill>
                <a:latin typeface="Arial Narrow"/>
                <a:cs typeface="Arial Narrow"/>
              </a:rPr>
              <a:t>позволять</a:t>
            </a:r>
            <a:r>
              <a:rPr spc="30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pc="-10" dirty="0">
                <a:solidFill>
                  <a:srgbClr val="FF0000"/>
                </a:solidFill>
                <a:latin typeface="Arial Narrow"/>
                <a:cs typeface="Arial Narrow"/>
              </a:rPr>
              <a:t>использовать</a:t>
            </a:r>
            <a:r>
              <a:rPr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pc="-10" dirty="0">
                <a:solidFill>
                  <a:srgbClr val="FF0000"/>
                </a:solidFill>
                <a:latin typeface="Arial Narrow"/>
                <a:cs typeface="Arial Narrow"/>
              </a:rPr>
              <a:t>дидактические </a:t>
            </a:r>
            <a:r>
              <a:rPr dirty="0">
                <a:solidFill>
                  <a:srgbClr val="FF0000"/>
                </a:solidFill>
                <a:latin typeface="Arial Narrow"/>
                <a:cs typeface="Arial Narrow"/>
              </a:rPr>
              <a:t>возможности</a:t>
            </a:r>
            <a:r>
              <a:rPr spc="335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dirty="0">
                <a:solidFill>
                  <a:srgbClr val="FF0000"/>
                </a:solidFill>
                <a:latin typeface="Arial Narrow"/>
                <a:cs typeface="Arial Narrow"/>
              </a:rPr>
              <a:t>ИКТ,</a:t>
            </a:r>
            <a:r>
              <a:rPr spc="-10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dirty="0">
                <a:solidFill>
                  <a:srgbClr val="FF0000"/>
                </a:solidFill>
                <a:latin typeface="Arial Narrow"/>
                <a:cs typeface="Arial Narrow"/>
              </a:rPr>
              <a:t>а</a:t>
            </a:r>
            <a:r>
              <a:rPr spc="-25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dirty="0">
                <a:solidFill>
                  <a:srgbClr val="FF0000"/>
                </a:solidFill>
                <a:latin typeface="Arial Narrow"/>
                <a:cs typeface="Arial Narrow"/>
              </a:rPr>
              <a:t>их </a:t>
            </a:r>
            <a:r>
              <a:rPr spc="-10" dirty="0">
                <a:solidFill>
                  <a:srgbClr val="FF0000"/>
                </a:solidFill>
                <a:latin typeface="Arial Narrow"/>
                <a:cs typeface="Arial Narrow"/>
              </a:rPr>
              <a:t>содержание</a:t>
            </a:r>
            <a:r>
              <a:rPr spc="-60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dirty="0">
                <a:solidFill>
                  <a:srgbClr val="FF0000"/>
                </a:solidFill>
                <a:latin typeface="Arial Narrow"/>
                <a:cs typeface="Arial Narrow"/>
              </a:rPr>
              <a:t>–</a:t>
            </a:r>
            <a:r>
              <a:rPr spc="-15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pc="-10" dirty="0">
                <a:solidFill>
                  <a:srgbClr val="FF0000"/>
                </a:solidFill>
                <a:latin typeface="Arial Narrow"/>
                <a:cs typeface="Arial Narrow"/>
              </a:rPr>
              <a:t>соответствовать</a:t>
            </a:r>
            <a:r>
              <a:rPr spc="-25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pc="-10" dirty="0">
                <a:solidFill>
                  <a:srgbClr val="FF0000"/>
                </a:solidFill>
                <a:latin typeface="Arial Narrow"/>
                <a:cs typeface="Arial Narrow"/>
              </a:rPr>
              <a:t>законодательству</a:t>
            </a:r>
            <a:r>
              <a:rPr spc="-35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dirty="0">
                <a:solidFill>
                  <a:srgbClr val="FF0000"/>
                </a:solidFill>
                <a:latin typeface="Arial Narrow"/>
                <a:cs typeface="Arial Narrow"/>
              </a:rPr>
              <a:t>об</a:t>
            </a:r>
            <a:r>
              <a:rPr spc="-10" dirty="0">
                <a:solidFill>
                  <a:srgbClr val="FF0000"/>
                </a:solidFill>
                <a:latin typeface="Arial Narrow"/>
                <a:cs typeface="Arial Narrow"/>
              </a:rPr>
              <a:t> образовании.</a:t>
            </a:r>
            <a:endParaRPr dirty="0">
              <a:solidFill>
                <a:srgbClr val="FF0000"/>
              </a:solidFill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9881757"/>
              </p:ext>
            </p:extLst>
          </p:nvPr>
        </p:nvGraphicFramePr>
        <p:xfrm>
          <a:off x="323528" y="832863"/>
          <a:ext cx="8363272" cy="55541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4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37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14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№ п/п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Тема/раздел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Количество часов, отводимых на освоение темы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u="sng" dirty="0">
                          <a:effectLst/>
                        </a:rPr>
                        <a:t>Электронные учебно-методические материалы</a:t>
                      </a:r>
                      <a:endParaRPr lang="ru-RU" sz="1600" b="1" u="sng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Повторение изученного в 6-м классе. Множество рациональных чисел. Сравнение рациональных чисел. Числовые выражения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u="sng" dirty="0">
                          <a:effectLst/>
                        </a:rPr>
                        <a:t>Электронные учебник и задачник</a:t>
                      </a:r>
                      <a:endParaRPr lang="ru-RU" sz="1400" b="1" u="sng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Способы решения числовых выражений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u="sng" dirty="0">
                          <a:effectLst/>
                        </a:rPr>
                        <a:t>Электронные учебник и задачник</a:t>
                      </a:r>
                      <a:endParaRPr lang="ru-RU" sz="1400" b="1" u="sng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Повторение. Понятие уравнения и корня уравнения. Решение уравнений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u="sng" dirty="0" smtClean="0">
                          <a:effectLst/>
                        </a:rPr>
                        <a:t>Интерактивный </a:t>
                      </a:r>
                      <a:r>
                        <a:rPr lang="ru-RU" sz="1400" b="1" u="sng" dirty="0">
                          <a:effectLst/>
                        </a:rPr>
                        <a:t>урок РЭШ</a:t>
                      </a:r>
                      <a:endParaRPr lang="ru-RU" sz="1400" b="1" u="sng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Алгоритмы действий над рациональными уравнениями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u="sng" dirty="0">
                          <a:effectLst/>
                        </a:rPr>
                        <a:t>Упражнения в РЭШ</a:t>
                      </a:r>
                      <a:endParaRPr lang="ru-RU" sz="1400" b="1" u="sng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504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Числовые и алгебраические выражения. Выражение с переменной. Значение выражения. Подстановка выражений вместо переменных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u="sng" dirty="0">
                          <a:effectLst/>
                        </a:rPr>
                        <a:t>Электронные учебник и задачник.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u="sng" dirty="0">
                          <a:effectLst/>
                        </a:rPr>
                        <a:t>Интерактивный урок РЭШ</a:t>
                      </a:r>
                      <a:endParaRPr lang="ru-RU" sz="1400" b="1" u="sng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04800" y="142474"/>
            <a:ext cx="83820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ПРИМЕР</a:t>
            </a:r>
            <a:endParaRPr kumimoji="0" lang="ru-RU" altLang="ru-RU" sz="1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Тематического планирования по </a:t>
            </a:r>
            <a:r>
              <a:rPr lang="ru-RU" altLang="ru-RU" sz="20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математике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для 7-го класса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171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152401"/>
            <a:ext cx="8382000" cy="76267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3838F6"/>
                </a:solidFill>
              </a:rPr>
              <a:t>Пример задания на формирование </a:t>
            </a:r>
            <a:r>
              <a:rPr lang="ru-RU" b="1" dirty="0">
                <a:solidFill>
                  <a:srgbClr val="3838F6"/>
                </a:solidFill>
              </a:rPr>
              <a:t>планируемых результатов обучения на уроке русского </a:t>
            </a:r>
            <a:r>
              <a:rPr lang="ru-RU" b="1" dirty="0" smtClean="0">
                <a:solidFill>
                  <a:srgbClr val="3838F6"/>
                </a:solidFill>
              </a:rPr>
              <a:t>языка</a:t>
            </a:r>
            <a:endParaRPr lang="ru-RU" b="1" dirty="0">
              <a:solidFill>
                <a:srgbClr val="3838F6"/>
              </a:solidFill>
            </a:endParaRPr>
          </a:p>
          <a:p>
            <a:pPr marL="855980" algn="l">
              <a:spcAft>
                <a:spcPts val="0"/>
              </a:spcAft>
            </a:pPr>
            <a:endParaRPr lang="ru-RU" b="1" i="1" dirty="0" smtClean="0">
              <a:solidFill>
                <a:srgbClr val="FF0066"/>
              </a:solidFill>
              <a:effectLst/>
              <a:latin typeface="Times New Roman"/>
              <a:ea typeface="Times New Roman"/>
            </a:endParaRPr>
          </a:p>
          <a:p>
            <a:pPr marL="855980" algn="l">
              <a:spcAft>
                <a:spcPts val="0"/>
              </a:spcAft>
            </a:pPr>
            <a:r>
              <a:rPr lang="ru-RU" sz="2000" b="1" i="1" dirty="0" smtClean="0">
                <a:solidFill>
                  <a:srgbClr val="FF0066"/>
                </a:solidFill>
                <a:effectLst/>
                <a:latin typeface="Times New Roman"/>
                <a:ea typeface="Times New Roman"/>
              </a:rPr>
              <a:t>     </a:t>
            </a:r>
            <a:r>
              <a:rPr lang="ru-RU" sz="2800" b="1" i="1" dirty="0" smtClean="0">
                <a:solidFill>
                  <a:srgbClr val="FF0066"/>
                </a:solidFill>
                <a:effectLst/>
                <a:latin typeface="Times New Roman"/>
                <a:ea typeface="Times New Roman"/>
              </a:rPr>
              <a:t>Проектируем</a:t>
            </a:r>
            <a:r>
              <a:rPr lang="ru-RU" sz="2800" b="1" i="1" spc="-30" dirty="0" smtClean="0">
                <a:solidFill>
                  <a:srgbClr val="FF0066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800" b="1" i="1" spc="-20" dirty="0" smtClean="0">
                <a:solidFill>
                  <a:srgbClr val="FF0066"/>
                </a:solidFill>
                <a:effectLst/>
                <a:latin typeface="Times New Roman"/>
                <a:ea typeface="Times New Roman"/>
              </a:rPr>
              <a:t>урок</a:t>
            </a:r>
            <a:endParaRPr lang="ru-RU" sz="2800" b="1" i="1" dirty="0" smtClean="0">
              <a:effectLst/>
              <a:latin typeface="Times New Roman"/>
              <a:ea typeface="Times New Roman"/>
            </a:endParaRPr>
          </a:p>
          <a:p>
            <a:pPr>
              <a:spcBef>
                <a:spcPts val="35"/>
              </a:spcBef>
              <a:spcAft>
                <a:spcPts val="0"/>
              </a:spcAft>
            </a:pPr>
            <a:endParaRPr lang="ru-RU" b="1" i="1" dirty="0" smtClean="0">
              <a:effectLst/>
              <a:latin typeface="Times New Roman"/>
              <a:ea typeface="Times New Roman"/>
            </a:endParaRPr>
          </a:p>
          <a:p>
            <a:pPr>
              <a:spcBef>
                <a:spcPts val="35"/>
              </a:spcBef>
              <a:spcAft>
                <a:spcPts val="0"/>
              </a:spcAft>
            </a:pPr>
            <a:r>
              <a:rPr lang="ru-RU" b="1" i="1" dirty="0" smtClean="0">
                <a:effectLst/>
                <a:latin typeface="Times New Roman"/>
                <a:ea typeface="Times New Roman"/>
              </a:rPr>
              <a:t> </a:t>
            </a:r>
            <a:r>
              <a:rPr lang="ru-RU" sz="1600" b="1" dirty="0" smtClean="0">
                <a:solidFill>
                  <a:srgbClr val="5C52DC"/>
                </a:solidFill>
                <a:effectLst/>
                <a:latin typeface="Times New Roman"/>
                <a:ea typeface="Times New Roman"/>
              </a:rPr>
              <a:t>Упражнение в учебнике 6 класса </a:t>
            </a:r>
          </a:p>
          <a:p>
            <a:pPr marL="1600200" marR="473075" lvl="3" indent="-228600" algn="l">
              <a:lnSpc>
                <a:spcPct val="115000"/>
              </a:lnSpc>
              <a:spcAft>
                <a:spcPts val="0"/>
              </a:spcAft>
              <a:buSzPts val="1200"/>
              <a:buFont typeface="Times New Roman"/>
              <a:buAutoNum type="arabicPeriod"/>
              <a:tabLst>
                <a:tab pos="777875" algn="l"/>
              </a:tabLst>
            </a:pPr>
            <a:r>
              <a:rPr lang="ru-RU" sz="1600" b="1" dirty="0" smtClean="0">
                <a:effectLst/>
                <a:latin typeface="Times New Roman"/>
                <a:ea typeface="Times New Roman"/>
              </a:rPr>
              <a:t>Прочитайте текст. Спишите первые два абзаца, вставляя пропущенные буквы и раскрывая скобки.</a:t>
            </a:r>
          </a:p>
          <a:p>
            <a:pPr>
              <a:spcBef>
                <a:spcPts val="25"/>
              </a:spcBef>
              <a:spcAft>
                <a:spcPts val="0"/>
              </a:spcAft>
            </a:pPr>
            <a:r>
              <a:rPr lang="ru-RU" sz="1400" dirty="0" smtClean="0">
                <a:effectLst/>
                <a:latin typeface="Times New Roman"/>
                <a:ea typeface="Times New Roman"/>
              </a:rPr>
              <a:t> </a:t>
            </a:r>
          </a:p>
          <a:p>
            <a:pPr marL="134620" marR="467995" indent="472440" algn="just">
              <a:lnSpc>
                <a:spcPct val="115000"/>
              </a:lnSpc>
              <a:spcBef>
                <a:spcPts val="5"/>
              </a:spcBef>
              <a:spcAft>
                <a:spcPts val="0"/>
              </a:spcAft>
            </a:pPr>
            <a:r>
              <a:rPr lang="ru-RU" sz="1600" dirty="0" smtClean="0">
                <a:effectLst/>
                <a:latin typeface="Times New Roman"/>
                <a:ea typeface="Times New Roman"/>
              </a:rPr>
              <a:t>Здоровье —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бе..ценное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достояние не только каждого человека, но и всего общ..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ства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. При встречах,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ра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(с,</a:t>
            </a:r>
            <a:r>
              <a:rPr lang="ru-RU" sz="1600" spc="-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сс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)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таваниях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с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бли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(с,</a:t>
            </a:r>
            <a:r>
              <a:rPr lang="ru-RU" sz="1600" spc="-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з)кими и д..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рогими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людьми мы желаем им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добро..о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и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крепко..о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здоровья, так как это —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осн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..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вное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условие и залог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полн..ценной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и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счас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..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ливой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жизни.</a:t>
            </a:r>
          </a:p>
          <a:p>
            <a:pPr marL="134620" marR="468630" indent="472440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/>
                <a:ea typeface="Times New Roman"/>
              </a:rPr>
              <a:t>Здоровье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пом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..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гает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вып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..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лнять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наши планы, успешно решать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осн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..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вные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ж..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зне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(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н,нн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)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ые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задачи,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пр..одолевать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трудности и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зн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..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чительные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нагру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(с,</a:t>
            </a:r>
            <a:r>
              <a:rPr lang="ru-RU" sz="1600" spc="-1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з)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ки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. Доброе здоровье, разумно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сохр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..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няемое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и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укр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..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пляемое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самим человеком, обеспечивает ему долгую и активную жизнь. Научные данные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св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..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детельствуют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о том, что у б..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льшинства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людей при с..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блюдении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ими правил есть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возм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..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жность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жить до ста лет. К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сож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..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лению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, многие люди не с..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блюдают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самых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пр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..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стейших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, обоснованных наукой норм здорового образа жизни. Одни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ст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..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новятся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жертвами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мал..подвижности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, другие</a:t>
            </a:r>
            <a:r>
              <a:rPr lang="ru-RU" sz="1600" spc="-1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излишествуют в еде, третьи не умеют правильно отдыхать.</a:t>
            </a:r>
            <a:endParaRPr lang="ru-RU" sz="1400" dirty="0" smtClean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  <a:p>
            <a:pPr marL="1600200" lvl="3" indent="-228600" algn="l">
              <a:spcAft>
                <a:spcPts val="0"/>
              </a:spcAft>
              <a:buSzPts val="1200"/>
              <a:buFont typeface="Times New Roman"/>
              <a:buAutoNum type="arabicPeriod"/>
              <a:tabLst>
                <a:tab pos="760095" algn="l"/>
              </a:tabLst>
            </a:pPr>
            <a:r>
              <a:rPr lang="ru-RU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Сделайте</a:t>
            </a:r>
            <a:r>
              <a:rPr lang="ru-RU" spc="-15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морфемный</a:t>
            </a:r>
            <a:r>
              <a:rPr lang="ru-RU" spc="-25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разбор</a:t>
            </a:r>
            <a:r>
              <a:rPr lang="ru-RU" spc="-20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выделенных</a:t>
            </a:r>
            <a:r>
              <a:rPr lang="ru-RU" spc="-20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слов.</a:t>
            </a:r>
            <a:endParaRPr lang="ru-RU" dirty="0" smtClean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  <a:p>
            <a:pPr marL="1600200" lvl="3" indent="-228600" algn="l">
              <a:spcBef>
                <a:spcPts val="5"/>
              </a:spcBef>
              <a:spcAft>
                <a:spcPts val="0"/>
              </a:spcAft>
              <a:buSzPts val="1200"/>
              <a:buFont typeface="Times New Roman"/>
              <a:buAutoNum type="arabicPeriod"/>
              <a:tabLst>
                <a:tab pos="760095" algn="l"/>
              </a:tabLst>
            </a:pPr>
            <a:r>
              <a:rPr lang="ru-RU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По</a:t>
            </a:r>
            <a:r>
              <a:rPr lang="ru-RU" spc="-5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толковому</a:t>
            </a:r>
            <a:r>
              <a:rPr lang="ru-RU" spc="-35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словарю</a:t>
            </a:r>
            <a:r>
              <a:rPr lang="ru-RU" spc="-5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определите</a:t>
            </a:r>
            <a:r>
              <a:rPr lang="ru-RU" spc="-5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значение</a:t>
            </a:r>
            <a:r>
              <a:rPr lang="ru-RU" spc="-5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слова</a:t>
            </a:r>
            <a:r>
              <a:rPr lang="ru-RU" spc="25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b="1" i="1" spc="-10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достояние</a:t>
            </a:r>
            <a:r>
              <a:rPr lang="ru-RU" spc="-10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.</a:t>
            </a:r>
            <a:endParaRPr lang="ru-RU" dirty="0" smtClean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  <a:p>
            <a:pPr algn="ctr"/>
            <a:endParaRPr lang="ru-RU" sz="1400" b="1" dirty="0" smtClean="0">
              <a:solidFill>
                <a:srgbClr val="FF0000"/>
              </a:solidFill>
            </a:endParaRPr>
          </a:p>
          <a:p>
            <a:pPr algn="ctr"/>
            <a:endParaRPr lang="ru-RU" sz="1400" b="1" dirty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8" name="docshape65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762000"/>
            <a:ext cx="990600" cy="720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11687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7990950"/>
              </p:ext>
            </p:extLst>
          </p:nvPr>
        </p:nvGraphicFramePr>
        <p:xfrm>
          <a:off x="228600" y="-111767"/>
          <a:ext cx="8686800" cy="671177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926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37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031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2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62001">
                <a:tc gridSpan="4">
                  <a:txBody>
                    <a:bodyPr/>
                    <a:lstStyle/>
                    <a:p>
                      <a:pPr marL="67310" marR="66040" algn="l">
                        <a:lnSpc>
                          <a:spcPct val="98000"/>
                        </a:lnSpc>
                        <a:spcAft>
                          <a:spcPts val="0"/>
                        </a:spcAft>
                        <a:tabLst>
                          <a:tab pos="1598930" algn="l"/>
                          <a:tab pos="2365375" algn="l"/>
                          <a:tab pos="3399155" algn="l"/>
                          <a:tab pos="4109720" algn="l"/>
                          <a:tab pos="4359275" algn="l"/>
                          <a:tab pos="5125720" algn="l"/>
                        </a:tabLst>
                      </a:pPr>
                      <a:endParaRPr lang="ru-RU" sz="1400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7310" marR="66040" algn="ctr">
                        <a:lnSpc>
                          <a:spcPct val="98000"/>
                        </a:lnSpc>
                        <a:spcAft>
                          <a:spcPts val="0"/>
                        </a:spcAft>
                        <a:tabLst>
                          <a:tab pos="1598930" algn="l"/>
                          <a:tab pos="2365375" algn="l"/>
                          <a:tab pos="3399155" algn="l"/>
                          <a:tab pos="4109720" algn="l"/>
                          <a:tab pos="4359275" algn="l"/>
                          <a:tab pos="5125720" algn="l"/>
                        </a:tabLst>
                      </a:pP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Вариант</a:t>
                      </a:r>
                      <a:r>
                        <a:rPr lang="ru-RU" sz="1800" b="1" kern="120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построения</a:t>
                      </a:r>
                      <a:r>
                        <a:rPr lang="ru-RU" sz="1800" b="1" kern="120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работы</a:t>
                      </a:r>
                      <a:r>
                        <a:rPr lang="ru-RU" sz="1800" b="1" kern="120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  <a:r>
                        <a:rPr lang="ru-RU" sz="1800" b="1" kern="120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текстом</a:t>
                      </a:r>
                      <a:r>
                        <a:rPr lang="ru-RU" sz="1800" b="1" kern="120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упражнения учебника. </a:t>
                      </a:r>
                    </a:p>
                    <a:p>
                      <a:pPr marL="67310" marR="66040" algn="ctr">
                        <a:lnSpc>
                          <a:spcPct val="98000"/>
                        </a:lnSpc>
                        <a:spcAft>
                          <a:spcPts val="0"/>
                        </a:spcAft>
                        <a:tabLst>
                          <a:tab pos="1598930" algn="l"/>
                          <a:tab pos="2365375" algn="l"/>
                          <a:tab pos="3399155" algn="l"/>
                          <a:tab pos="4109720" algn="l"/>
                          <a:tab pos="4359275" algn="l"/>
                          <a:tab pos="5125720" algn="l"/>
                        </a:tabLst>
                      </a:pPr>
                      <a:r>
                        <a:rPr lang="ru-RU" sz="1600" b="0" i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(Можно выбрать одно или несколько заданий из каждой группы)</a:t>
                      </a:r>
                      <a:endParaRPr lang="ru-RU" sz="1200" b="0" i="1" dirty="0" smtClean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7310" marR="66040" algn="l">
                        <a:lnSpc>
                          <a:spcPct val="98000"/>
                        </a:lnSpc>
                        <a:spcAft>
                          <a:spcPts val="0"/>
                        </a:spcAft>
                        <a:tabLst>
                          <a:tab pos="1598930" algn="l"/>
                          <a:tab pos="2365375" algn="l"/>
                          <a:tab pos="3399155" algn="l"/>
                          <a:tab pos="4109720" algn="l"/>
                          <a:tab pos="4359275" algn="l"/>
                          <a:tab pos="5125720" algn="l"/>
                        </a:tabLst>
                      </a:pP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2146">
                <a:tc>
                  <a:txBody>
                    <a:bodyPr/>
                    <a:lstStyle/>
                    <a:p>
                      <a:pPr marL="67310" algn="l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7310" marR="23495" algn="ctr">
                        <a:lnSpc>
                          <a:spcPts val="1345"/>
                        </a:lnSpc>
                        <a:spcAft>
                          <a:spcPts val="0"/>
                        </a:spcAft>
                      </a:pPr>
                      <a:endParaRPr lang="ru-RU" sz="1600" b="1" spc="-10" dirty="0" smtClean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7310" marR="23495" algn="ctr">
                        <a:lnSpc>
                          <a:spcPts val="1345"/>
                        </a:lnSpc>
                        <a:spcAft>
                          <a:spcPts val="0"/>
                        </a:spcAft>
                      </a:pPr>
                      <a:r>
                        <a:rPr lang="en-US" sz="1600" b="1" spc="-10" dirty="0" err="1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Планируем</a:t>
                      </a:r>
                      <a:r>
                        <a:rPr lang="ru-RU" sz="1600" b="1" spc="-1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ы</a:t>
                      </a:r>
                      <a:r>
                        <a:rPr lang="en-US" sz="1600" b="1" spc="-1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7310" indent="12700" algn="ctr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600" b="1" spc="-1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r>
                        <a:rPr lang="en-US" sz="1600" b="1" spc="-10" dirty="0" err="1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езультаты</a:t>
                      </a:r>
                      <a:endParaRPr lang="ru-RU" sz="1600" b="1" spc="-10" dirty="0" smtClean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7310" indent="12700" algn="ctr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40765" algn="l">
                        <a:lnSpc>
                          <a:spcPts val="1345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Times New Roman"/>
                        </a:rPr>
                        <a:t>           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1040765" algn="l">
                        <a:lnSpc>
                          <a:spcPts val="1345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Times New Roman"/>
                        </a:rPr>
                        <a:t>        </a:t>
                      </a:r>
                      <a:r>
                        <a:rPr lang="en-US" sz="1600" b="1" dirty="0" err="1">
                          <a:solidFill>
                            <a:srgbClr val="00206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Times New Roman"/>
                        </a:rPr>
                        <a:t>Виды</a:t>
                      </a:r>
                      <a:r>
                        <a:rPr lang="en-US" sz="1600" b="1" spc="-15" dirty="0">
                          <a:solidFill>
                            <a:srgbClr val="00206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06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Times New Roman"/>
                        </a:rPr>
                        <a:t>деятельности</a:t>
                      </a:r>
                      <a:r>
                        <a:rPr lang="en-US" sz="1600" b="1" spc="-5" dirty="0">
                          <a:solidFill>
                            <a:srgbClr val="00206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spc="-10" dirty="0" err="1" smtClean="0">
                          <a:solidFill>
                            <a:srgbClr val="00206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Times New Roman"/>
                        </a:rPr>
                        <a:t>обучающихся</a:t>
                      </a:r>
                      <a:r>
                        <a:rPr lang="ru-RU" sz="1600" b="1" spc="-1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Times New Roman"/>
                        </a:rPr>
                        <a:t> (учебные задачи)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05706">
                <a:tc>
                  <a:txBody>
                    <a:bodyPr/>
                    <a:lstStyle/>
                    <a:p>
                      <a:pPr marL="67310" algn="l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70485" marR="2349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spc="-1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70485" marR="2349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0" spc="-1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Предметные</a:t>
                      </a:r>
                      <a:r>
                        <a:rPr lang="en-US" sz="1600" b="0" spc="-1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0" spc="-1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результаты</a:t>
                      </a:r>
                      <a:endParaRPr lang="ru-RU" sz="1400" b="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ts val="1315"/>
                        </a:lnSpc>
                        <a:spcAft>
                          <a:spcPts val="0"/>
                        </a:spcAft>
                        <a:buSzPts val="1200"/>
                        <a:buFont typeface="Times New Roman"/>
                        <a:buAutoNum type="arabicPeriod"/>
                        <a:tabLst>
                          <a:tab pos="220345" algn="l"/>
                        </a:tabLst>
                      </a:pPr>
                      <a:endParaRPr lang="ru-RU" sz="1600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lvl="0" indent="0" algn="l">
                        <a:lnSpc>
                          <a:spcPts val="1315"/>
                        </a:lnSpc>
                        <a:spcAft>
                          <a:spcPts val="0"/>
                        </a:spcAft>
                        <a:buSzPts val="1200"/>
                        <a:buFont typeface="Times New Roman"/>
                        <a:buNone/>
                        <a:tabLst>
                          <a:tab pos="220345" algn="l"/>
                        </a:tabLst>
                      </a:pPr>
                      <a:r>
                        <a:rPr lang="ru-RU" sz="1600" b="1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  1. </a:t>
                      </a:r>
                      <a:r>
                        <a:rPr lang="en-US" sz="1600" b="1" dirty="0" err="1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Проведение</a:t>
                      </a:r>
                      <a:r>
                        <a:rPr lang="en-US" sz="1600" b="1" spc="-15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орфографического</a:t>
                      </a:r>
                      <a:r>
                        <a:rPr lang="en-US" sz="1600" b="1" spc="-45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анализа</a:t>
                      </a:r>
                      <a:r>
                        <a:rPr lang="en-US" sz="1600" b="1" spc="-1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spc="-10" dirty="0" err="1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текста</a:t>
                      </a:r>
                      <a:r>
                        <a:rPr lang="en-US" sz="1600" b="1" spc="-1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400" b="1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64135" lvl="0" indent="0" algn="l">
                        <a:lnSpc>
                          <a:spcPct val="11500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None/>
                        <a:tabLst>
                          <a:tab pos="220345" algn="l"/>
                        </a:tabLst>
                      </a:pPr>
                      <a:r>
                        <a:rPr lang="ru-RU" sz="1600" b="1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 2.Применение </a:t>
                      </a:r>
                      <a:r>
                        <a:rPr lang="ru-RU" sz="1600" b="1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норм правописания самостоятельных частей речи с изученными орфограммами.</a:t>
                      </a:r>
                      <a:endParaRPr lang="ru-RU" sz="1400" b="1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lvl="0" indent="0" algn="l">
                        <a:lnSpc>
                          <a:spcPts val="1370"/>
                        </a:lnSpc>
                        <a:spcAft>
                          <a:spcPts val="0"/>
                        </a:spcAft>
                        <a:buSzPts val="1200"/>
                        <a:buFont typeface="Times New Roman"/>
                        <a:buNone/>
                        <a:tabLst>
                          <a:tab pos="220345" algn="l"/>
                        </a:tabLst>
                      </a:pPr>
                      <a:r>
                        <a:rPr lang="ru-RU" sz="1600" b="1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 3.</a:t>
                      </a:r>
                      <a:r>
                        <a:rPr lang="en-US" sz="1600" b="1" dirty="0" err="1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Выполнение</a:t>
                      </a:r>
                      <a:r>
                        <a:rPr lang="en-US" sz="1600" b="1" spc="-25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морфемного</a:t>
                      </a:r>
                      <a:r>
                        <a:rPr lang="en-US" sz="1600" b="1" spc="-25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spc="-10" dirty="0" err="1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разбора</a:t>
                      </a:r>
                      <a:r>
                        <a:rPr lang="en-US" sz="1600" b="1" spc="-1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400" b="1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62230" lvl="0" indent="0" algn="l">
                        <a:lnSpc>
                          <a:spcPct val="11500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None/>
                        <a:tabLst>
                          <a:tab pos="220345" algn="l"/>
                        </a:tabLst>
                      </a:pPr>
                      <a:r>
                        <a:rPr lang="ru-RU" sz="1600" b="1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  4.Работа</a:t>
                      </a:r>
                      <a:r>
                        <a:rPr lang="ru-RU" sz="1600" b="1" spc="200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r>
                        <a:rPr lang="ru-RU" sz="1600" b="1" spc="2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толковым</a:t>
                      </a:r>
                      <a:r>
                        <a:rPr lang="ru-RU" sz="1600" b="1" spc="2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словарем</a:t>
                      </a:r>
                      <a:r>
                        <a:rPr lang="ru-RU" sz="1600" b="1" spc="2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</a:t>
                      </a:r>
                      <a:r>
                        <a:rPr lang="ru-RU" sz="1600" b="1" spc="2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определению</a:t>
                      </a:r>
                      <a:r>
                        <a:rPr lang="ru-RU" sz="1600" b="1" spc="2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лексического значения слова.</a:t>
                      </a:r>
                      <a:endParaRPr lang="ru-RU" sz="1400" b="1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7310" algn="l"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75502">
                <a:tc>
                  <a:txBody>
                    <a:bodyPr/>
                    <a:lstStyle/>
                    <a:p>
                      <a:pPr marL="67310" algn="l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048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0" spc="-1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Личностные</a:t>
                      </a:r>
                      <a:r>
                        <a:rPr lang="en-US" sz="1600" b="0" spc="-1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0" spc="-1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результаты</a:t>
                      </a:r>
                      <a:endParaRPr lang="ru-RU" sz="1400" b="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310" marR="6159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Предложенный текст ориентирован на формирование личностных результатов обучения в процессе изучения русского языка, связанных с развитием у обучающихся ответственного отношения к своему здоровью и установкой на здоровый образ </a:t>
                      </a:r>
                      <a:r>
                        <a:rPr lang="ru-RU" sz="1400" spc="-1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жизни.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7310" algn="l"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en-US" sz="1600" b="1" i="1" dirty="0" err="1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Вопросы</a:t>
                      </a:r>
                      <a:r>
                        <a:rPr lang="en-US" sz="1600" b="1" i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i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для</a:t>
                      </a:r>
                      <a:r>
                        <a:rPr lang="en-US" sz="1600" b="1" i="1" spc="-5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i="1" spc="-1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работы</a:t>
                      </a:r>
                      <a:r>
                        <a:rPr lang="en-US" sz="1600" b="1" i="1" spc="-1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: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66040" lvl="0" indent="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None/>
                        <a:tabLst>
                          <a:tab pos="220345" algn="l"/>
                        </a:tabLs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1.Какова</a:t>
                      </a:r>
                      <a:r>
                        <a:rPr lang="ru-RU" sz="1600" spc="4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основная</a:t>
                      </a:r>
                      <a:r>
                        <a:rPr lang="ru-RU" sz="1600" spc="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мысль</a:t>
                      </a:r>
                      <a:r>
                        <a:rPr lang="ru-RU" sz="1600" spc="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текста?</a:t>
                      </a:r>
                      <a:r>
                        <a:rPr lang="ru-RU" sz="1600" spc="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Необходимо</a:t>
                      </a:r>
                      <a:r>
                        <a:rPr lang="ru-RU" sz="1600" spc="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ли</a:t>
                      </a:r>
                      <a:r>
                        <a:rPr lang="ru-RU" sz="1600" spc="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ученым</a:t>
                      </a:r>
                      <a:r>
                        <a:rPr lang="ru-RU" sz="1600" spc="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освещать вопросы здорового образа 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жизни?</a:t>
                      </a:r>
                      <a:endParaRPr lang="ru-RU" sz="1400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66040" lvl="0" indent="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None/>
                        <a:tabLst>
                          <a:tab pos="220345" algn="l"/>
                        </a:tabLs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 2.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Что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нужно сделать, чтобы не упустить возможность прожить до ста лет?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62865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Times New Roman"/>
                        <a:buNone/>
                        <a:tabLst>
                          <a:tab pos="220345" algn="l"/>
                        </a:tabLs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3.Объясните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  <a:r>
                        <a:rPr lang="ru-RU" sz="1600" spc="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почему</a:t>
                      </a:r>
                      <a:r>
                        <a:rPr lang="ru-RU" sz="1600" spc="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автор</a:t>
                      </a:r>
                      <a:r>
                        <a:rPr lang="ru-RU" sz="1600" spc="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называет</a:t>
                      </a:r>
                      <a:r>
                        <a:rPr lang="ru-RU" sz="1600" spc="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здоровье</a:t>
                      </a:r>
                      <a:r>
                        <a:rPr lang="ru-RU" sz="1600" spc="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«бесценным</a:t>
                      </a:r>
                      <a:r>
                        <a:rPr lang="ru-RU" sz="1600" spc="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spc="-1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достоянием»?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lvl="0" indent="0" algn="l">
                        <a:lnSpc>
                          <a:spcPts val="1360"/>
                        </a:lnSpc>
                        <a:spcAft>
                          <a:spcPts val="0"/>
                        </a:spcAft>
                        <a:buSzPts val="1200"/>
                        <a:buFont typeface="Times New Roman"/>
                        <a:buNone/>
                        <a:tabLst>
                          <a:tab pos="220345" algn="l"/>
                        </a:tabLs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4.Как</a:t>
                      </a:r>
                      <a:r>
                        <a:rPr lang="ru-RU" sz="1600" spc="-15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вы</a:t>
                      </a:r>
                      <a:r>
                        <a:rPr lang="ru-RU" sz="1600" spc="-2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понимаете</a:t>
                      </a:r>
                      <a:r>
                        <a:rPr lang="ru-RU" sz="1600" spc="-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смысл</a:t>
                      </a:r>
                      <a:r>
                        <a:rPr lang="ru-RU" sz="1600" spc="-1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последнего</a:t>
                      </a:r>
                      <a:r>
                        <a:rPr lang="ru-RU" sz="1600" spc="-3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spc="-1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абзаца?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62230" lvl="0" indent="0" algn="l">
                        <a:lnSpc>
                          <a:spcPts val="160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None/>
                        <a:tabLst>
                          <a:tab pos="220345" algn="l"/>
                        </a:tabLs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5.Письменно</a:t>
                      </a:r>
                      <a:r>
                        <a:rPr lang="ru-RU" sz="1600" spc="185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ответьте</a:t>
                      </a:r>
                      <a:r>
                        <a:rPr lang="ru-RU" sz="1600" spc="18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</a:t>
                      </a:r>
                      <a:r>
                        <a:rPr lang="ru-RU" sz="1600" spc="18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вопрос</a:t>
                      </a:r>
                      <a:r>
                        <a:rPr lang="ru-RU" sz="1600" spc="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«Какой</a:t>
                      </a:r>
                      <a:r>
                        <a:rPr lang="ru-RU" sz="1600" spc="17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отдых</a:t>
                      </a:r>
                      <a:r>
                        <a:rPr lang="ru-RU" sz="1600" spc="18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можно</a:t>
                      </a:r>
                      <a:r>
                        <a:rPr lang="ru-RU" sz="1600" spc="18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назвать </a:t>
                      </a:r>
                      <a:r>
                        <a:rPr lang="ru-RU" sz="1600" spc="-1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правильным?»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89654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7484933"/>
              </p:ext>
            </p:extLst>
          </p:nvPr>
        </p:nvGraphicFramePr>
        <p:xfrm>
          <a:off x="152400" y="457200"/>
          <a:ext cx="8686800" cy="601980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7681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186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9800">
                <a:tc>
                  <a:txBody>
                    <a:bodyPr/>
                    <a:lstStyle/>
                    <a:p>
                      <a:pPr marL="7048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spc="-10" dirty="0" smtClean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7048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spc="-10" dirty="0" smtClean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7048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spc="-10" dirty="0" smtClean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7048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spc="-10" dirty="0" err="1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Метапредметные</a:t>
                      </a:r>
                      <a:r>
                        <a:rPr lang="en-US" sz="1800" spc="-1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spc="-1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результаты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310" algn="just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endParaRPr lang="ru-RU" sz="1800" i="1" dirty="0" smtClean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7310" algn="just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 u="sng" dirty="0" err="1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Вопросы</a:t>
                      </a:r>
                      <a:r>
                        <a:rPr lang="en-US" sz="2000" b="1" i="1" u="sng" spc="1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b="1" i="1" u="sng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r>
                        <a:rPr lang="en-US" sz="2000" b="1" i="1" u="sng" spc="5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b="1" i="1" u="sng" spc="-1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задания</a:t>
                      </a:r>
                      <a:r>
                        <a:rPr lang="en-US" sz="2000" b="1" i="1" u="sng" spc="-1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:</a:t>
                      </a:r>
                      <a:endParaRPr lang="ru-RU" sz="2000" b="1" i="1" u="sng" spc="-10" dirty="0" smtClean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7310" algn="just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endParaRPr lang="ru-RU" sz="1800" b="1" u="sng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64135" lvl="0" indent="0" algn="just">
                        <a:lnSpc>
                          <a:spcPct val="11500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None/>
                        <a:tabLst>
                          <a:tab pos="220345" algn="l"/>
                        </a:tabLst>
                      </a:pPr>
                      <a:r>
                        <a:rPr lang="ru-RU" sz="2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1.На </a:t>
                      </a: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основе текста напишите краткую памятку, включающую основные правила сохранения здоровья. </a:t>
                      </a:r>
                      <a:r>
                        <a:rPr lang="en-US" sz="2000" i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en-US" sz="2000" i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Универсальные</a:t>
                      </a:r>
                      <a:r>
                        <a:rPr lang="en-US" sz="2000" i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i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познавательные</a:t>
                      </a:r>
                      <a:r>
                        <a:rPr lang="en-US" sz="2000" i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i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действия</a:t>
                      </a:r>
                      <a:r>
                        <a:rPr lang="en-US" sz="2000" i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2000" i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работа</a:t>
                      </a:r>
                      <a:r>
                        <a:rPr lang="en-US" sz="2000" i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с </a:t>
                      </a:r>
                      <a:r>
                        <a:rPr lang="en-US" sz="2000" i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информацией</a:t>
                      </a:r>
                      <a:r>
                        <a:rPr lang="en-US" sz="2000" i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61595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Times New Roman"/>
                        <a:buNone/>
                        <a:tabLst>
                          <a:tab pos="220345" algn="l"/>
                        </a:tabLst>
                      </a:pPr>
                      <a:r>
                        <a:rPr lang="ru-RU" sz="2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2. На </a:t>
                      </a: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основе чего можно сделать вывод о достоверности или недостоверности информации, представленной в тексте? </a:t>
                      </a:r>
                      <a:r>
                        <a:rPr lang="en-US" sz="2000" i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en-US" sz="2000" i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Универсальные</a:t>
                      </a:r>
                      <a:r>
                        <a:rPr lang="en-US" sz="2000" i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i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познавательные</a:t>
                      </a:r>
                      <a:r>
                        <a:rPr lang="en-US" sz="2000" i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i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действия</a:t>
                      </a:r>
                      <a:r>
                        <a:rPr lang="en-US" sz="2000" i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2000" i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работа</a:t>
                      </a:r>
                      <a:r>
                        <a:rPr lang="en-US" sz="2000" i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с </a:t>
                      </a:r>
                      <a:r>
                        <a:rPr lang="en-US" sz="2000" i="1" spc="-10" dirty="0" err="1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информацией</a:t>
                      </a:r>
                      <a:r>
                        <a:rPr lang="en-US" sz="2000" i="1" spc="-1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800" dirty="0" smtClean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6350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Times New Roman"/>
                        <a:buNone/>
                        <a:tabLst>
                          <a:tab pos="220345" algn="l"/>
                        </a:tabLst>
                      </a:pPr>
                      <a:r>
                        <a:rPr lang="ru-RU" sz="2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 3.Обсудите с одноклассником, что вы можете делать сегодня, чтобы в будущем сохранить здоровье? </a:t>
                      </a:r>
                      <a:r>
                        <a:rPr lang="en-US" sz="2000" dirty="0" err="1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Представьте</a:t>
                      </a:r>
                      <a:r>
                        <a:rPr lang="en-US" sz="2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результаты</a:t>
                      </a:r>
                      <a:r>
                        <a:rPr lang="en-US" sz="2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одноклассникам</a:t>
                      </a:r>
                      <a:r>
                        <a:rPr lang="en-US" sz="2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en-US" sz="2000" i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en-US" sz="2000" i="1" dirty="0" err="1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Универсальные</a:t>
                      </a:r>
                      <a:r>
                        <a:rPr lang="en-US" sz="2000" i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коммуникативные</a:t>
                      </a:r>
                      <a:r>
                        <a:rPr lang="en-US" sz="2000" i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действия</a:t>
                      </a:r>
                      <a:r>
                        <a:rPr lang="en-US" sz="2000" i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2000" i="1" dirty="0" err="1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общение</a:t>
                      </a:r>
                      <a:r>
                        <a:rPr lang="en-US" sz="2000" i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2000" i="1" dirty="0" err="1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сотрудничество</a:t>
                      </a:r>
                      <a:r>
                        <a:rPr lang="en-US" sz="2000" i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800" dirty="0" smtClean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59690" lvl="0" indent="0" algn="just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None/>
                        <a:tabLst>
                          <a:tab pos="235585" algn="l"/>
                        </a:tabLst>
                      </a:pPr>
                      <a:r>
                        <a:rPr lang="ru-RU" sz="2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 4.Что </a:t>
                      </a: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может помешать </a:t>
                      </a:r>
                      <a:r>
                        <a:rPr lang="ru-RU" sz="2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ученику </a:t>
                      </a: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соблюдать нормы здорового образа</a:t>
                      </a:r>
                      <a:r>
                        <a:rPr lang="ru-RU" sz="2000" spc="38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жизни</a:t>
                      </a:r>
                      <a:r>
                        <a:rPr lang="ru-RU" sz="2000" spc="39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2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школьника?</a:t>
                      </a:r>
                      <a:r>
                        <a:rPr lang="ru-RU" sz="2000" spc="265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en-US" sz="2000" i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en-US" sz="2000" i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Универсальные</a:t>
                      </a:r>
                      <a:r>
                        <a:rPr lang="en-US" sz="2000" i="1" spc="395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en-US" sz="2000" i="1" spc="-10" dirty="0" err="1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регулятивные</a:t>
                      </a:r>
                      <a:r>
                        <a:rPr lang="ru-RU" sz="1800" i="0" spc="0" baseline="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действия</a:t>
                      </a:r>
                      <a:r>
                        <a:rPr lang="en-US" sz="2000" i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  <a:r>
                        <a:rPr lang="en-US" sz="2000" i="1" spc="-3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i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самоорганизация</a:t>
                      </a:r>
                      <a:r>
                        <a:rPr lang="en-US" sz="2000" i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  <a:r>
                        <a:rPr lang="en-US" sz="2000" i="1" spc="-25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i="1" spc="-1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самоконтроль</a:t>
                      </a:r>
                      <a:r>
                        <a:rPr lang="en-US" sz="2000" i="1" spc="-1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26573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:\Users\Школа\Desktop\Снимок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7" t="2196" r="4359" b="2702"/>
          <a:stretch/>
        </p:blipFill>
        <p:spPr bwMode="auto">
          <a:xfrm>
            <a:off x="7162800" y="518746"/>
            <a:ext cx="1066800" cy="762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762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3838F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800" b="1" dirty="0" smtClean="0">
                <a:solidFill>
                  <a:srgbClr val="3838F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800" b="1" dirty="0">
                <a:solidFill>
                  <a:srgbClr val="3838F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800" b="1" dirty="0">
                <a:solidFill>
                  <a:srgbClr val="3838F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800" b="1" dirty="0" smtClean="0">
                <a:solidFill>
                  <a:srgbClr val="3838F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800" b="1" dirty="0" smtClean="0">
                <a:solidFill>
                  <a:srgbClr val="3838F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800" b="1" dirty="0">
                <a:solidFill>
                  <a:srgbClr val="3838F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800" b="1" dirty="0">
                <a:solidFill>
                  <a:srgbClr val="3838F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800" b="1" dirty="0" smtClean="0">
                <a:solidFill>
                  <a:srgbClr val="3838F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800" b="1" dirty="0" smtClean="0">
                <a:solidFill>
                  <a:srgbClr val="3838F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800" b="1" dirty="0">
                <a:solidFill>
                  <a:srgbClr val="3838F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800" b="1" dirty="0">
                <a:solidFill>
                  <a:srgbClr val="3838F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800" b="1" dirty="0" smtClean="0">
                <a:solidFill>
                  <a:srgbClr val="3838F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800" b="1" dirty="0" smtClean="0">
                <a:solidFill>
                  <a:srgbClr val="3838F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800" b="1" dirty="0">
                <a:solidFill>
                  <a:srgbClr val="3838F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800" b="1" dirty="0">
                <a:solidFill>
                  <a:srgbClr val="3838F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800" b="1" dirty="0" smtClean="0">
                <a:solidFill>
                  <a:srgbClr val="3838F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800" b="1" dirty="0" smtClean="0">
                <a:solidFill>
                  <a:srgbClr val="3838F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800" b="1" dirty="0">
                <a:solidFill>
                  <a:srgbClr val="3838F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800" b="1" dirty="0">
                <a:solidFill>
                  <a:srgbClr val="3838F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800" b="1" dirty="0" smtClean="0">
                <a:solidFill>
                  <a:srgbClr val="3838F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800" b="1" dirty="0" smtClean="0">
                <a:solidFill>
                  <a:srgbClr val="3838F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800" b="1" dirty="0" smtClean="0">
                <a:solidFill>
                  <a:srgbClr val="3838F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800" b="1" dirty="0" smtClean="0">
                <a:solidFill>
                  <a:srgbClr val="3838F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800" b="1" dirty="0">
                <a:solidFill>
                  <a:srgbClr val="3838F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800" b="1" dirty="0">
                <a:solidFill>
                  <a:srgbClr val="3838F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800" b="1" dirty="0" smtClean="0">
                <a:solidFill>
                  <a:srgbClr val="3838F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800" b="1" dirty="0" smtClean="0">
                <a:solidFill>
                  <a:srgbClr val="3838F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800" b="1" dirty="0">
                <a:solidFill>
                  <a:srgbClr val="3838F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800" b="1" dirty="0">
                <a:solidFill>
                  <a:srgbClr val="3838F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800" b="1" dirty="0" smtClean="0">
                <a:solidFill>
                  <a:srgbClr val="3838F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Домашнее задание </a:t>
            </a:r>
            <a:br>
              <a:rPr lang="ru-RU" sz="2800" b="1" dirty="0" smtClean="0">
                <a:solidFill>
                  <a:srgbClr val="3838F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800" b="1" u="sng" dirty="0" smtClean="0">
                <a:solidFill>
                  <a:srgbClr val="3838F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замечательным  </a:t>
            </a:r>
            <a:r>
              <a:rPr lang="ru-RU" sz="2800" b="1" u="sng" dirty="0" smtClean="0">
                <a:solidFill>
                  <a:srgbClr val="3838F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учителям</a:t>
            </a:r>
            <a:r>
              <a:rPr lang="ru-RU" sz="2800" b="1" dirty="0" smtClean="0">
                <a:solidFill>
                  <a:srgbClr val="3838F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800" b="1" dirty="0" smtClean="0">
                <a:solidFill>
                  <a:srgbClr val="3838F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800" b="1" dirty="0" smtClean="0">
                <a:solidFill>
                  <a:srgbClr val="3838F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800" b="1" dirty="0" smtClean="0">
                <a:solidFill>
                  <a:srgbClr val="3838F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которым они легко справятся!</a:t>
            </a:r>
            <a:br>
              <a:rPr lang="ru-RU" sz="2800" b="1" dirty="0" smtClean="0">
                <a:solidFill>
                  <a:srgbClr val="3838F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800" b="1" dirty="0" smtClean="0">
                <a:solidFill>
                  <a:srgbClr val="3838F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800" b="1" dirty="0" smtClean="0">
                <a:solidFill>
                  <a:srgbClr val="3838F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 smtClean="0">
                <a:solidFill>
                  <a:srgbClr val="5C52D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1.Выберите любую тему  Вашего предмета;</a:t>
            </a:r>
            <a:br>
              <a:rPr lang="ru-RU" sz="2000" dirty="0" smtClean="0">
                <a:solidFill>
                  <a:srgbClr val="5C52D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 smtClean="0">
                <a:solidFill>
                  <a:srgbClr val="5C52D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dirty="0" smtClean="0">
                <a:solidFill>
                  <a:srgbClr val="5C52D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 smtClean="0">
                <a:solidFill>
                  <a:srgbClr val="5C52D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2.Предусмотрите виды деятельности </a:t>
            </a:r>
            <a:r>
              <a:rPr lang="ru-RU" sz="2000" i="1" dirty="0" smtClean="0">
                <a:solidFill>
                  <a:srgbClr val="5C52D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(возьмите из Примерных рабочих программ, </a:t>
            </a:r>
            <a:r>
              <a:rPr lang="en-US" sz="2000" i="1" dirty="0" smtClean="0">
                <a:solidFill>
                  <a:srgbClr val="5C52D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edsoo.ru</a:t>
            </a:r>
            <a:r>
              <a:rPr lang="ru-RU" sz="2000" dirty="0" smtClean="0">
                <a:solidFill>
                  <a:srgbClr val="5C52D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);</a:t>
            </a:r>
            <a:br>
              <a:rPr lang="ru-RU" sz="2000" dirty="0" smtClean="0">
                <a:solidFill>
                  <a:srgbClr val="5C52D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 smtClean="0">
                <a:solidFill>
                  <a:srgbClr val="5C52D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dirty="0" smtClean="0">
                <a:solidFill>
                  <a:srgbClr val="5C52D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 smtClean="0">
                <a:solidFill>
                  <a:srgbClr val="5C52D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3.Продумайте планируемые результаты для выбранной темы (</a:t>
            </a:r>
            <a:r>
              <a:rPr lang="ru-RU" sz="2000" i="1" dirty="0" smtClean="0">
                <a:solidFill>
                  <a:srgbClr val="5C52D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представленному выше образцу);</a:t>
            </a:r>
            <a:r>
              <a:rPr lang="ru-RU" sz="2000" dirty="0" smtClean="0">
                <a:solidFill>
                  <a:srgbClr val="5C52D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dirty="0" smtClean="0">
                <a:solidFill>
                  <a:srgbClr val="5C52D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 smtClean="0">
                <a:solidFill>
                  <a:srgbClr val="5C52D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dirty="0" smtClean="0">
                <a:solidFill>
                  <a:srgbClr val="5C52D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 smtClean="0">
                <a:solidFill>
                  <a:srgbClr val="5C52D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4.Подберите задания и вопросы, способствующие включению детей в </a:t>
            </a:r>
            <a:r>
              <a:rPr lang="ru-RU" sz="2000" u="sng" dirty="0" smtClean="0">
                <a:solidFill>
                  <a:srgbClr val="5C52D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предусмотренные виды деятельности </a:t>
            </a:r>
            <a:r>
              <a:rPr lang="ru-RU" sz="2000" dirty="0" smtClean="0">
                <a:solidFill>
                  <a:srgbClr val="5C52D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направленные на </a:t>
            </a:r>
            <a:r>
              <a:rPr lang="ru-RU" sz="2000" u="sng" dirty="0" smtClean="0">
                <a:solidFill>
                  <a:srgbClr val="5C52D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достижение запланированных результатов</a:t>
            </a:r>
            <a:r>
              <a:rPr lang="ru-RU" sz="2000" dirty="0" smtClean="0">
                <a:solidFill>
                  <a:srgbClr val="5C52D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ru-RU" sz="2400" dirty="0" smtClean="0">
                <a:solidFill>
                  <a:srgbClr val="5C52D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400" dirty="0" smtClean="0">
                <a:solidFill>
                  <a:srgbClr val="5C52D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sz="2400" dirty="0">
              <a:solidFill>
                <a:srgbClr val="5C52D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0331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193" y="548978"/>
            <a:ext cx="3429762" cy="1648888"/>
            <a:chOff x="340042" y="987742"/>
            <a:chExt cx="2817495" cy="1226820"/>
          </a:xfrm>
        </p:grpSpPr>
        <p:sp>
          <p:nvSpPr>
            <p:cNvPr id="3" name="object 3"/>
            <p:cNvSpPr/>
            <p:nvPr/>
          </p:nvSpPr>
          <p:spPr>
            <a:xfrm>
              <a:off x="354329" y="1002030"/>
              <a:ext cx="2788920" cy="1198245"/>
            </a:xfrm>
            <a:custGeom>
              <a:avLst/>
              <a:gdLst/>
              <a:ahLst/>
              <a:cxnLst/>
              <a:rect l="l" t="t" r="r" b="b"/>
              <a:pathLst>
                <a:path w="2788920" h="1198245">
                  <a:moveTo>
                    <a:pt x="2189988" y="0"/>
                  </a:moveTo>
                  <a:lnTo>
                    <a:pt x="0" y="0"/>
                  </a:lnTo>
                  <a:lnTo>
                    <a:pt x="598932" y="598932"/>
                  </a:lnTo>
                  <a:lnTo>
                    <a:pt x="0" y="1197864"/>
                  </a:lnTo>
                  <a:lnTo>
                    <a:pt x="2189988" y="1197864"/>
                  </a:lnTo>
                  <a:lnTo>
                    <a:pt x="2788920" y="598932"/>
                  </a:lnTo>
                  <a:lnTo>
                    <a:pt x="2189988" y="0"/>
                  </a:lnTo>
                  <a:close/>
                </a:path>
              </a:pathLst>
            </a:custGeom>
            <a:solidFill>
              <a:srgbClr val="043C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54329" y="1002030"/>
              <a:ext cx="2788920" cy="1198245"/>
            </a:xfrm>
            <a:custGeom>
              <a:avLst/>
              <a:gdLst/>
              <a:ahLst/>
              <a:cxnLst/>
              <a:rect l="l" t="t" r="r" b="b"/>
              <a:pathLst>
                <a:path w="2788920" h="1198245">
                  <a:moveTo>
                    <a:pt x="0" y="0"/>
                  </a:moveTo>
                  <a:lnTo>
                    <a:pt x="2189988" y="0"/>
                  </a:lnTo>
                  <a:lnTo>
                    <a:pt x="2788920" y="598932"/>
                  </a:lnTo>
                  <a:lnTo>
                    <a:pt x="2189988" y="1197864"/>
                  </a:lnTo>
                  <a:lnTo>
                    <a:pt x="0" y="1197864"/>
                  </a:lnTo>
                  <a:lnTo>
                    <a:pt x="598932" y="598932"/>
                  </a:lnTo>
                  <a:lnTo>
                    <a:pt x="0" y="0"/>
                  </a:lnTo>
                  <a:close/>
                </a:path>
              </a:pathLst>
            </a:custGeom>
            <a:ln w="28575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708761" y="1192225"/>
            <a:ext cx="2434488" cy="782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ts val="2010"/>
              </a:lnSpc>
              <a:spcBef>
                <a:spcPts val="100"/>
              </a:spcBef>
            </a:pPr>
            <a:r>
              <a:rPr sz="2800" b="1" spc="-10" dirty="0">
                <a:solidFill>
                  <a:srgbClr val="F3F3F3"/>
                </a:solidFill>
                <a:latin typeface="Arial Narrow"/>
                <a:cs typeface="Arial Narrow"/>
              </a:rPr>
              <a:t>Ключевая</a:t>
            </a:r>
            <a:endParaRPr sz="2800" dirty="0">
              <a:latin typeface="Arial Narrow"/>
              <a:cs typeface="Arial Narrow"/>
            </a:endParaRPr>
          </a:p>
          <a:p>
            <a:pPr marL="12700" marR="5080" algn="ctr">
              <a:lnSpc>
                <a:spcPts val="1860"/>
              </a:lnSpc>
              <a:spcBef>
                <a:spcPts val="165"/>
              </a:spcBef>
            </a:pPr>
            <a:r>
              <a:rPr sz="2800" b="1" spc="-10" dirty="0">
                <a:solidFill>
                  <a:srgbClr val="F3F3F3"/>
                </a:solidFill>
                <a:latin typeface="Arial Narrow"/>
                <a:cs typeface="Arial Narrow"/>
              </a:rPr>
              <a:t>педагогическая задача</a:t>
            </a:r>
            <a:r>
              <a:rPr sz="2800" spc="-10" dirty="0">
                <a:solidFill>
                  <a:srgbClr val="F3F3F3"/>
                </a:solidFill>
                <a:latin typeface="Arial Narrow"/>
                <a:cs typeface="Arial Narrow"/>
              </a:rPr>
              <a:t>:</a:t>
            </a:r>
            <a:endParaRPr sz="2800" dirty="0">
              <a:latin typeface="Arial Narrow"/>
              <a:cs typeface="Arial Narrow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624637" y="457200"/>
            <a:ext cx="5993765" cy="1859768"/>
            <a:chOff x="2740342" y="1089850"/>
            <a:chExt cx="5993765" cy="1022350"/>
          </a:xfrm>
        </p:grpSpPr>
        <p:sp>
          <p:nvSpPr>
            <p:cNvPr id="7" name="object 7"/>
            <p:cNvSpPr/>
            <p:nvPr/>
          </p:nvSpPr>
          <p:spPr>
            <a:xfrm>
              <a:off x="2754629" y="1104138"/>
              <a:ext cx="5965190" cy="993775"/>
            </a:xfrm>
            <a:custGeom>
              <a:avLst/>
              <a:gdLst/>
              <a:ahLst/>
              <a:cxnLst/>
              <a:rect l="l" t="t" r="r" b="b"/>
              <a:pathLst>
                <a:path w="5965190" h="993775">
                  <a:moveTo>
                    <a:pt x="5468112" y="0"/>
                  </a:moveTo>
                  <a:lnTo>
                    <a:pt x="0" y="0"/>
                  </a:lnTo>
                  <a:lnTo>
                    <a:pt x="496823" y="496824"/>
                  </a:lnTo>
                  <a:lnTo>
                    <a:pt x="0" y="993648"/>
                  </a:lnTo>
                  <a:lnTo>
                    <a:pt x="5468112" y="993648"/>
                  </a:lnTo>
                  <a:lnTo>
                    <a:pt x="5964936" y="496824"/>
                  </a:lnTo>
                  <a:lnTo>
                    <a:pt x="5468112" y="0"/>
                  </a:lnTo>
                  <a:close/>
                </a:path>
              </a:pathLst>
            </a:custGeom>
            <a:solidFill>
              <a:srgbClr val="CCCED1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754629" y="1104138"/>
              <a:ext cx="5965190" cy="993775"/>
            </a:xfrm>
            <a:custGeom>
              <a:avLst/>
              <a:gdLst/>
              <a:ahLst/>
              <a:cxnLst/>
              <a:rect l="l" t="t" r="r" b="b"/>
              <a:pathLst>
                <a:path w="5965190" h="993775">
                  <a:moveTo>
                    <a:pt x="0" y="0"/>
                  </a:moveTo>
                  <a:lnTo>
                    <a:pt x="5468112" y="0"/>
                  </a:lnTo>
                  <a:lnTo>
                    <a:pt x="5964936" y="496824"/>
                  </a:lnTo>
                  <a:lnTo>
                    <a:pt x="5468112" y="993648"/>
                  </a:lnTo>
                  <a:lnTo>
                    <a:pt x="0" y="993648"/>
                  </a:lnTo>
                  <a:lnTo>
                    <a:pt x="496823" y="496824"/>
                  </a:lnTo>
                  <a:lnTo>
                    <a:pt x="0" y="0"/>
                  </a:lnTo>
                  <a:close/>
                </a:path>
              </a:pathLst>
            </a:custGeom>
            <a:ln w="28575">
              <a:solidFill>
                <a:srgbClr val="CCCED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418039" y="533737"/>
            <a:ext cx="4875530" cy="167545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spcBef>
                <a:spcPts val="105"/>
              </a:spcBef>
            </a:pPr>
            <a:r>
              <a:rPr lang="ru-RU" sz="3600" b="1" dirty="0" err="1">
                <a:solidFill>
                  <a:srgbClr val="FF0000"/>
                </a:solidFill>
                <a:latin typeface="Arial Narrow"/>
                <a:cs typeface="Arial Narrow"/>
              </a:rPr>
              <a:t>С</a:t>
            </a:r>
            <a:r>
              <a:rPr sz="3600" b="1" dirty="0" err="1" smtClean="0">
                <a:solidFill>
                  <a:srgbClr val="FF0000"/>
                </a:solidFill>
                <a:latin typeface="Arial Narrow"/>
                <a:cs typeface="Arial Narrow"/>
              </a:rPr>
              <a:t>оздание</a:t>
            </a:r>
            <a:r>
              <a:rPr sz="3600" b="1" spc="-65" dirty="0" smtClean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3600" b="1" dirty="0" err="1" smtClean="0">
                <a:solidFill>
                  <a:srgbClr val="FF0000"/>
                </a:solidFill>
                <a:latin typeface="Arial Narrow"/>
                <a:cs typeface="Arial Narrow"/>
              </a:rPr>
              <a:t>условий</a:t>
            </a:r>
            <a:r>
              <a:rPr lang="ru-RU" sz="3600" b="1" dirty="0" smtClean="0">
                <a:solidFill>
                  <a:srgbClr val="FF0000"/>
                </a:solidFill>
                <a:latin typeface="Arial Narrow"/>
                <a:cs typeface="Arial Narrow"/>
              </a:rPr>
              <a:t>,</a:t>
            </a:r>
            <a:r>
              <a:rPr sz="3600" b="1" spc="-55" dirty="0" smtClean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3600" b="1" dirty="0">
                <a:solidFill>
                  <a:srgbClr val="FF0000"/>
                </a:solidFill>
                <a:latin typeface="Arial Narrow"/>
                <a:cs typeface="Arial Narrow"/>
              </a:rPr>
              <a:t>инициирующих</a:t>
            </a:r>
            <a:r>
              <a:rPr sz="3600" b="1" spc="-55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3600" b="1" dirty="0" err="1">
                <a:solidFill>
                  <a:srgbClr val="FF0000"/>
                </a:solidFill>
                <a:latin typeface="Arial Narrow"/>
                <a:cs typeface="Arial Narrow"/>
              </a:rPr>
              <a:t>действие</a:t>
            </a:r>
            <a:r>
              <a:rPr sz="3600" b="1" spc="-60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3600" b="1" spc="-10" dirty="0" err="1" smtClean="0">
                <a:solidFill>
                  <a:srgbClr val="FF0000"/>
                </a:solidFill>
                <a:latin typeface="Arial Narrow"/>
                <a:cs typeface="Arial Narrow"/>
              </a:rPr>
              <a:t>обучающегося</a:t>
            </a:r>
            <a:endParaRPr sz="3600" b="1" dirty="0">
              <a:solidFill>
                <a:srgbClr val="FF0000"/>
              </a:solidFill>
              <a:latin typeface="Arial Narrow"/>
              <a:cs typeface="Arial Narrow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57974" y="2487358"/>
            <a:ext cx="2886075" cy="742315"/>
            <a:chOff x="557974" y="2487358"/>
            <a:chExt cx="2886075" cy="742315"/>
          </a:xfrm>
        </p:grpSpPr>
        <p:sp>
          <p:nvSpPr>
            <p:cNvPr id="11" name="object 11"/>
            <p:cNvSpPr/>
            <p:nvPr/>
          </p:nvSpPr>
          <p:spPr>
            <a:xfrm>
              <a:off x="572262" y="2501645"/>
              <a:ext cx="2857500" cy="713740"/>
            </a:xfrm>
            <a:custGeom>
              <a:avLst/>
              <a:gdLst/>
              <a:ahLst/>
              <a:cxnLst/>
              <a:rect l="l" t="t" r="r" b="b"/>
              <a:pathLst>
                <a:path w="2857500" h="713739">
                  <a:moveTo>
                    <a:pt x="2857500" y="0"/>
                  </a:moveTo>
                  <a:lnTo>
                    <a:pt x="0" y="0"/>
                  </a:lnTo>
                  <a:lnTo>
                    <a:pt x="0" y="713231"/>
                  </a:lnTo>
                  <a:lnTo>
                    <a:pt x="2857500" y="713231"/>
                  </a:lnTo>
                  <a:lnTo>
                    <a:pt x="2857500" y="0"/>
                  </a:lnTo>
                  <a:close/>
                </a:path>
              </a:pathLst>
            </a:custGeom>
            <a:solidFill>
              <a:srgbClr val="043C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72262" y="2501645"/>
              <a:ext cx="2857500" cy="713740"/>
            </a:xfrm>
            <a:custGeom>
              <a:avLst/>
              <a:gdLst/>
              <a:ahLst/>
              <a:cxnLst/>
              <a:rect l="l" t="t" r="r" b="b"/>
              <a:pathLst>
                <a:path w="2857500" h="713739">
                  <a:moveTo>
                    <a:pt x="0" y="713231"/>
                  </a:moveTo>
                  <a:lnTo>
                    <a:pt x="2857500" y="713231"/>
                  </a:lnTo>
                  <a:lnTo>
                    <a:pt x="2857500" y="0"/>
                  </a:lnTo>
                  <a:lnTo>
                    <a:pt x="0" y="0"/>
                  </a:lnTo>
                  <a:lnTo>
                    <a:pt x="0" y="713231"/>
                  </a:lnTo>
                  <a:close/>
                </a:path>
              </a:pathLst>
            </a:custGeom>
            <a:ln w="28575">
              <a:solidFill>
                <a:srgbClr val="032A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08761" y="2566542"/>
            <a:ext cx="258318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3F3F3"/>
                </a:solidFill>
                <a:latin typeface="Arial Narrow"/>
                <a:cs typeface="Arial Narrow"/>
              </a:rPr>
              <a:t>Системно-деятельностный</a:t>
            </a:r>
            <a:endParaRPr sz="1800">
              <a:latin typeface="Arial Narrow"/>
              <a:cs typeface="Arial Narrow"/>
            </a:endParaRPr>
          </a:p>
          <a:p>
            <a:pPr marL="635" algn="ctr">
              <a:lnSpc>
                <a:spcPct val="100000"/>
              </a:lnSpc>
            </a:pPr>
            <a:r>
              <a:rPr sz="1800" b="1" spc="-10" dirty="0">
                <a:solidFill>
                  <a:srgbClr val="F3F3F3"/>
                </a:solidFill>
                <a:latin typeface="Arial Narrow"/>
                <a:cs typeface="Arial Narrow"/>
              </a:rPr>
              <a:t>подход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358646" y="3358134"/>
            <a:ext cx="2786380" cy="753110"/>
          </a:xfrm>
          <a:prstGeom prst="rect">
            <a:avLst/>
          </a:prstGeom>
          <a:solidFill>
            <a:srgbClr val="FFCA73"/>
          </a:solidFill>
          <a:ln w="28575">
            <a:solidFill>
              <a:srgbClr val="043C56"/>
            </a:solidFill>
          </a:ln>
        </p:spPr>
        <p:txBody>
          <a:bodyPr vert="horz" wrap="square" lIns="0" tIns="128905" rIns="0" bIns="0" rtlCol="0">
            <a:spAutoFit/>
          </a:bodyPr>
          <a:lstStyle/>
          <a:p>
            <a:pPr marL="271780" marR="226060" indent="-41275">
              <a:lnSpc>
                <a:spcPts val="1939"/>
              </a:lnSpc>
              <a:spcBef>
                <a:spcPts val="1015"/>
              </a:spcBef>
            </a:pPr>
            <a:r>
              <a:rPr sz="1800" b="1" dirty="0">
                <a:solidFill>
                  <a:srgbClr val="03295C"/>
                </a:solidFill>
                <a:latin typeface="Arial Narrow"/>
                <a:cs typeface="Arial Narrow"/>
              </a:rPr>
              <a:t>Личностные</a:t>
            </a:r>
            <a:r>
              <a:rPr sz="1800" b="1" spc="-20" dirty="0">
                <a:solidFill>
                  <a:srgbClr val="03295C"/>
                </a:solidFill>
                <a:latin typeface="Arial Narrow"/>
                <a:cs typeface="Arial Narrow"/>
              </a:rPr>
              <a:t> </a:t>
            </a:r>
            <a:r>
              <a:rPr sz="1800" b="1" spc="-10" dirty="0">
                <a:solidFill>
                  <a:srgbClr val="03295C"/>
                </a:solidFill>
                <a:latin typeface="Arial Narrow"/>
                <a:cs typeface="Arial Narrow"/>
              </a:rPr>
              <a:t>результаты </a:t>
            </a:r>
            <a:r>
              <a:rPr sz="1800" b="1" dirty="0">
                <a:solidFill>
                  <a:srgbClr val="03295C"/>
                </a:solidFill>
                <a:latin typeface="Arial Narrow"/>
                <a:cs typeface="Arial Narrow"/>
              </a:rPr>
              <a:t>(ценности</a:t>
            </a:r>
            <a:r>
              <a:rPr sz="1800" b="1" spc="5" dirty="0">
                <a:solidFill>
                  <a:srgbClr val="03295C"/>
                </a:solidFill>
                <a:latin typeface="Arial Narrow"/>
                <a:cs typeface="Arial Narrow"/>
              </a:rPr>
              <a:t> </a:t>
            </a:r>
            <a:r>
              <a:rPr sz="1800" b="1" dirty="0">
                <a:solidFill>
                  <a:srgbClr val="03295C"/>
                </a:solidFill>
                <a:latin typeface="Arial Narrow"/>
                <a:cs typeface="Arial Narrow"/>
              </a:rPr>
              <a:t>и</a:t>
            </a:r>
            <a:r>
              <a:rPr sz="1800" b="1" spc="-5" dirty="0">
                <a:solidFill>
                  <a:srgbClr val="03295C"/>
                </a:solidFill>
                <a:latin typeface="Arial Narrow"/>
                <a:cs typeface="Arial Narrow"/>
              </a:rPr>
              <a:t> </a:t>
            </a:r>
            <a:r>
              <a:rPr sz="1800" b="1" spc="-10" dirty="0">
                <a:solidFill>
                  <a:srgbClr val="03295C"/>
                </a:solidFill>
                <a:latin typeface="Arial Narrow"/>
                <a:cs typeface="Arial Narrow"/>
              </a:rPr>
              <a:t>мотивация)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58646" y="4216146"/>
            <a:ext cx="2786380" cy="751840"/>
          </a:xfrm>
          <a:prstGeom prst="rect">
            <a:avLst/>
          </a:prstGeom>
          <a:solidFill>
            <a:srgbClr val="FFCA73"/>
          </a:solidFill>
          <a:ln w="28575">
            <a:solidFill>
              <a:srgbClr val="043C56"/>
            </a:solidFill>
          </a:ln>
        </p:spPr>
        <p:txBody>
          <a:bodyPr vert="horz" wrap="square" lIns="0" tIns="96520" rIns="0" bIns="0" rtlCol="0">
            <a:spAutoFit/>
          </a:bodyPr>
          <a:lstStyle/>
          <a:p>
            <a:pPr algn="ctr">
              <a:lnSpc>
                <a:spcPts val="2050"/>
              </a:lnSpc>
              <a:spcBef>
                <a:spcPts val="760"/>
              </a:spcBef>
            </a:pPr>
            <a:r>
              <a:rPr sz="1800" b="1" spc="-10" dirty="0">
                <a:solidFill>
                  <a:srgbClr val="03295C"/>
                </a:solidFill>
                <a:latin typeface="Arial Narrow"/>
                <a:cs typeface="Arial Narrow"/>
              </a:rPr>
              <a:t>Метапредметные</a:t>
            </a:r>
            <a:endParaRPr sz="1800">
              <a:latin typeface="Arial Narrow"/>
              <a:cs typeface="Arial Narrow"/>
            </a:endParaRPr>
          </a:p>
          <a:p>
            <a:pPr algn="ctr">
              <a:lnSpc>
                <a:spcPts val="2050"/>
              </a:lnSpc>
            </a:pPr>
            <a:r>
              <a:rPr sz="1800" b="1" dirty="0">
                <a:solidFill>
                  <a:srgbClr val="03295C"/>
                </a:solidFill>
                <a:latin typeface="Arial Narrow"/>
                <a:cs typeface="Arial Narrow"/>
              </a:rPr>
              <a:t>результаты («soft</a:t>
            </a:r>
            <a:r>
              <a:rPr sz="1800" b="1" spc="-20" dirty="0">
                <a:solidFill>
                  <a:srgbClr val="03295C"/>
                </a:solidFill>
                <a:latin typeface="Arial Narrow"/>
                <a:cs typeface="Arial Narrow"/>
              </a:rPr>
              <a:t> </a:t>
            </a:r>
            <a:r>
              <a:rPr sz="1800" b="1" spc="-10" dirty="0">
                <a:solidFill>
                  <a:srgbClr val="03295C"/>
                </a:solidFill>
                <a:latin typeface="Arial Narrow"/>
                <a:cs typeface="Arial Narrow"/>
              </a:rPr>
              <a:t>skills»)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358646" y="5072634"/>
            <a:ext cx="2786380" cy="753110"/>
          </a:xfrm>
          <a:prstGeom prst="rect">
            <a:avLst/>
          </a:prstGeom>
          <a:solidFill>
            <a:srgbClr val="FFCA73"/>
          </a:solidFill>
          <a:ln w="28575">
            <a:solidFill>
              <a:srgbClr val="043C56"/>
            </a:solidFill>
          </a:ln>
        </p:spPr>
        <p:txBody>
          <a:bodyPr vert="horz" wrap="square" lIns="0" tIns="221615" rIns="0" bIns="0" rtlCol="0">
            <a:spAutoFit/>
          </a:bodyPr>
          <a:lstStyle/>
          <a:p>
            <a:pPr marL="217170">
              <a:lnSpc>
                <a:spcPct val="100000"/>
              </a:lnSpc>
              <a:spcBef>
                <a:spcPts val="1745"/>
              </a:spcBef>
            </a:pPr>
            <a:r>
              <a:rPr sz="1800" b="1" dirty="0">
                <a:solidFill>
                  <a:srgbClr val="03295C"/>
                </a:solidFill>
                <a:latin typeface="Arial Narrow"/>
                <a:cs typeface="Arial Narrow"/>
              </a:rPr>
              <a:t>Предметные</a:t>
            </a:r>
            <a:r>
              <a:rPr sz="1800" b="1" spc="-10" dirty="0">
                <a:solidFill>
                  <a:srgbClr val="03295C"/>
                </a:solidFill>
                <a:latin typeface="Arial Narrow"/>
                <a:cs typeface="Arial Narrow"/>
              </a:rPr>
              <a:t> результаты</a:t>
            </a:r>
            <a:endParaRPr sz="1800">
              <a:latin typeface="Arial Narrow"/>
              <a:cs typeface="Arial Narrow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486846" y="3343846"/>
            <a:ext cx="4100829" cy="781685"/>
            <a:chOff x="4486846" y="3343846"/>
            <a:chExt cx="4100829" cy="781685"/>
          </a:xfrm>
        </p:grpSpPr>
        <p:sp>
          <p:nvSpPr>
            <p:cNvPr id="18" name="object 18"/>
            <p:cNvSpPr/>
            <p:nvPr/>
          </p:nvSpPr>
          <p:spPr>
            <a:xfrm>
              <a:off x="4501134" y="3358134"/>
              <a:ext cx="4072254" cy="753110"/>
            </a:xfrm>
            <a:custGeom>
              <a:avLst/>
              <a:gdLst/>
              <a:ahLst/>
              <a:cxnLst/>
              <a:rect l="l" t="t" r="r" b="b"/>
              <a:pathLst>
                <a:path w="4072254" h="753110">
                  <a:moveTo>
                    <a:pt x="0" y="752856"/>
                  </a:moveTo>
                  <a:lnTo>
                    <a:pt x="4072127" y="752856"/>
                  </a:lnTo>
                  <a:lnTo>
                    <a:pt x="4072127" y="0"/>
                  </a:lnTo>
                  <a:lnTo>
                    <a:pt x="0" y="0"/>
                  </a:lnTo>
                  <a:lnTo>
                    <a:pt x="0" y="752856"/>
                  </a:lnTo>
                  <a:close/>
                </a:path>
              </a:pathLst>
            </a:custGeom>
            <a:ln w="28575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500372" y="3357372"/>
              <a:ext cx="4072254" cy="753110"/>
            </a:xfrm>
            <a:custGeom>
              <a:avLst/>
              <a:gdLst/>
              <a:ahLst/>
              <a:cxnLst/>
              <a:rect l="l" t="t" r="r" b="b"/>
              <a:pathLst>
                <a:path w="4072254" h="753110">
                  <a:moveTo>
                    <a:pt x="4072128" y="0"/>
                  </a:moveTo>
                  <a:lnTo>
                    <a:pt x="0" y="0"/>
                  </a:lnTo>
                  <a:lnTo>
                    <a:pt x="0" y="752855"/>
                  </a:lnTo>
                  <a:lnTo>
                    <a:pt x="4072128" y="752855"/>
                  </a:lnTo>
                  <a:lnTo>
                    <a:pt x="4072128" y="0"/>
                  </a:lnTo>
                  <a:close/>
                </a:path>
              </a:pathLst>
            </a:custGeom>
            <a:solidFill>
              <a:srgbClr val="9EDF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4500371" y="3357371"/>
            <a:ext cx="4072254" cy="753110"/>
          </a:xfrm>
          <a:prstGeom prst="rect">
            <a:avLst/>
          </a:prstGeom>
        </p:spPr>
        <p:txBody>
          <a:bodyPr vert="horz" wrap="square" lIns="0" tIns="156845" rIns="0" bIns="0" rtlCol="0">
            <a:spAutoFit/>
          </a:bodyPr>
          <a:lstStyle/>
          <a:p>
            <a:pPr marL="1194435" marR="360680" indent="-826135">
              <a:lnSpc>
                <a:spcPts val="1730"/>
              </a:lnSpc>
              <a:spcBef>
                <a:spcPts val="1235"/>
              </a:spcBef>
            </a:pPr>
            <a:r>
              <a:rPr sz="1600" b="1" spc="-10" dirty="0">
                <a:solidFill>
                  <a:srgbClr val="1C2043"/>
                </a:solidFill>
                <a:latin typeface="Arial Narrow"/>
                <a:cs typeface="Arial Narrow"/>
              </a:rPr>
              <a:t>Ориентация</a:t>
            </a:r>
            <a:r>
              <a:rPr sz="1600" b="1" spc="1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dirty="0">
                <a:solidFill>
                  <a:srgbClr val="1C2043"/>
                </a:solidFill>
                <a:latin typeface="Arial Narrow"/>
                <a:cs typeface="Arial Narrow"/>
              </a:rPr>
              <a:t>на</a:t>
            </a:r>
            <a:r>
              <a:rPr sz="1600" b="1" spc="-1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spc="-10" dirty="0">
                <a:solidFill>
                  <a:srgbClr val="1C2043"/>
                </a:solidFill>
                <a:latin typeface="Arial Narrow"/>
                <a:cs typeface="Arial Narrow"/>
              </a:rPr>
              <a:t>формирование</a:t>
            </a:r>
            <a:r>
              <a:rPr sz="1600" b="1" spc="-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spc="-10" dirty="0">
                <a:solidFill>
                  <a:srgbClr val="1C2043"/>
                </a:solidFill>
                <a:latin typeface="Arial Narrow"/>
                <a:cs typeface="Arial Narrow"/>
              </a:rPr>
              <a:t>системы ценности</a:t>
            </a:r>
            <a:r>
              <a:rPr sz="1600" b="1" spc="-2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dirty="0">
                <a:solidFill>
                  <a:srgbClr val="1C2043"/>
                </a:solidFill>
                <a:latin typeface="Arial Narrow"/>
                <a:cs typeface="Arial Narrow"/>
              </a:rPr>
              <a:t>и</a:t>
            </a:r>
            <a:r>
              <a:rPr sz="1600" b="1" spc="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spc="-10" dirty="0">
                <a:solidFill>
                  <a:srgbClr val="1C2043"/>
                </a:solidFill>
                <a:latin typeface="Arial Narrow"/>
                <a:cs typeface="Arial Narrow"/>
              </a:rPr>
              <a:t>мотивов</a:t>
            </a:r>
            <a:endParaRPr sz="1600">
              <a:latin typeface="Arial Narrow"/>
              <a:cs typeface="Arial Narrow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4486846" y="4201858"/>
            <a:ext cx="4100829" cy="780415"/>
            <a:chOff x="4486846" y="4201858"/>
            <a:chExt cx="4100829" cy="780415"/>
          </a:xfrm>
        </p:grpSpPr>
        <p:sp>
          <p:nvSpPr>
            <p:cNvPr id="22" name="object 22"/>
            <p:cNvSpPr/>
            <p:nvPr/>
          </p:nvSpPr>
          <p:spPr>
            <a:xfrm>
              <a:off x="4501134" y="4216146"/>
              <a:ext cx="4072254" cy="751840"/>
            </a:xfrm>
            <a:custGeom>
              <a:avLst/>
              <a:gdLst/>
              <a:ahLst/>
              <a:cxnLst/>
              <a:rect l="l" t="t" r="r" b="b"/>
              <a:pathLst>
                <a:path w="4072254" h="751839">
                  <a:moveTo>
                    <a:pt x="0" y="751331"/>
                  </a:moveTo>
                  <a:lnTo>
                    <a:pt x="4072127" y="751331"/>
                  </a:lnTo>
                  <a:lnTo>
                    <a:pt x="4072127" y="0"/>
                  </a:lnTo>
                  <a:lnTo>
                    <a:pt x="0" y="0"/>
                  </a:lnTo>
                  <a:lnTo>
                    <a:pt x="0" y="751331"/>
                  </a:lnTo>
                  <a:close/>
                </a:path>
              </a:pathLst>
            </a:custGeom>
            <a:ln w="28575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00372" y="4215384"/>
              <a:ext cx="4072254" cy="751840"/>
            </a:xfrm>
            <a:custGeom>
              <a:avLst/>
              <a:gdLst/>
              <a:ahLst/>
              <a:cxnLst/>
              <a:rect l="l" t="t" r="r" b="b"/>
              <a:pathLst>
                <a:path w="4072254" h="751839">
                  <a:moveTo>
                    <a:pt x="4072128" y="0"/>
                  </a:moveTo>
                  <a:lnTo>
                    <a:pt x="0" y="0"/>
                  </a:lnTo>
                  <a:lnTo>
                    <a:pt x="0" y="751332"/>
                  </a:lnTo>
                  <a:lnTo>
                    <a:pt x="4072128" y="751332"/>
                  </a:lnTo>
                  <a:lnTo>
                    <a:pt x="4072128" y="0"/>
                  </a:lnTo>
                  <a:close/>
                </a:path>
              </a:pathLst>
            </a:custGeom>
            <a:solidFill>
              <a:srgbClr val="9EDF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4500371" y="4215384"/>
            <a:ext cx="4072254" cy="751840"/>
          </a:xfrm>
          <a:prstGeom prst="rect">
            <a:avLst/>
          </a:prstGeom>
        </p:spPr>
        <p:txBody>
          <a:bodyPr vert="horz" wrap="square" lIns="0" tIns="128905" rIns="0" bIns="0" rtlCol="0">
            <a:spAutoFit/>
          </a:bodyPr>
          <a:lstStyle/>
          <a:p>
            <a:pPr algn="ctr">
              <a:lnSpc>
                <a:spcPts val="1825"/>
              </a:lnSpc>
              <a:spcBef>
                <a:spcPts val="1015"/>
              </a:spcBef>
            </a:pPr>
            <a:r>
              <a:rPr sz="1600" b="1" dirty="0">
                <a:solidFill>
                  <a:srgbClr val="1C2043"/>
                </a:solidFill>
                <a:latin typeface="Arial Narrow"/>
                <a:cs typeface="Arial Narrow"/>
              </a:rPr>
              <a:t>Три</a:t>
            </a:r>
            <a:r>
              <a:rPr sz="1600" b="1" spc="-4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dirty="0">
                <a:solidFill>
                  <a:srgbClr val="1C2043"/>
                </a:solidFill>
                <a:latin typeface="Arial Narrow"/>
                <a:cs typeface="Arial Narrow"/>
              </a:rPr>
              <a:t>группы</a:t>
            </a:r>
            <a:r>
              <a:rPr sz="1600" b="1" spc="-3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dirty="0">
                <a:solidFill>
                  <a:srgbClr val="1C2043"/>
                </a:solidFill>
                <a:latin typeface="Arial Narrow"/>
                <a:cs typeface="Arial Narrow"/>
              </a:rPr>
              <a:t>УУД:</a:t>
            </a:r>
            <a:r>
              <a:rPr sz="1600" b="1" spc="-4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spc="-10" dirty="0">
                <a:solidFill>
                  <a:srgbClr val="1C2043"/>
                </a:solidFill>
                <a:latin typeface="Arial Narrow"/>
                <a:cs typeface="Arial Narrow"/>
              </a:rPr>
              <a:t>познавательные,</a:t>
            </a:r>
            <a:endParaRPr sz="1600">
              <a:latin typeface="Arial Narrow"/>
              <a:cs typeface="Arial Narrow"/>
            </a:endParaRPr>
          </a:p>
          <a:p>
            <a:pPr algn="ctr">
              <a:lnSpc>
                <a:spcPts val="1825"/>
              </a:lnSpc>
            </a:pPr>
            <a:r>
              <a:rPr sz="1600" b="1" spc="-10" dirty="0">
                <a:solidFill>
                  <a:srgbClr val="1C2043"/>
                </a:solidFill>
                <a:latin typeface="Arial Narrow"/>
                <a:cs typeface="Arial Narrow"/>
              </a:rPr>
              <a:t>коммуникативные</a:t>
            </a:r>
            <a:r>
              <a:rPr sz="1600" b="1" dirty="0">
                <a:solidFill>
                  <a:srgbClr val="1C2043"/>
                </a:solidFill>
                <a:latin typeface="Arial Narrow"/>
                <a:cs typeface="Arial Narrow"/>
              </a:rPr>
              <a:t> и</a:t>
            </a:r>
            <a:r>
              <a:rPr sz="1600" b="1" spc="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spc="-10" dirty="0">
                <a:solidFill>
                  <a:srgbClr val="1C2043"/>
                </a:solidFill>
                <a:latin typeface="Arial Narrow"/>
                <a:cs typeface="Arial Narrow"/>
              </a:rPr>
              <a:t>регулятивные</a:t>
            </a:r>
            <a:r>
              <a:rPr sz="1600" b="1" spc="1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spc="-10" dirty="0">
                <a:solidFill>
                  <a:srgbClr val="1C2043"/>
                </a:solidFill>
                <a:latin typeface="Arial Narrow"/>
                <a:cs typeface="Arial Narrow"/>
              </a:rPr>
              <a:t>действия</a:t>
            </a:r>
            <a:endParaRPr sz="1600">
              <a:latin typeface="Arial Narrow"/>
              <a:cs typeface="Arial Narrow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4486846" y="5058346"/>
            <a:ext cx="4100829" cy="781685"/>
            <a:chOff x="4486846" y="5058346"/>
            <a:chExt cx="4100829" cy="781685"/>
          </a:xfrm>
        </p:grpSpPr>
        <p:sp>
          <p:nvSpPr>
            <p:cNvPr id="26" name="object 26"/>
            <p:cNvSpPr/>
            <p:nvPr/>
          </p:nvSpPr>
          <p:spPr>
            <a:xfrm>
              <a:off x="4501134" y="5072634"/>
              <a:ext cx="4072254" cy="753110"/>
            </a:xfrm>
            <a:custGeom>
              <a:avLst/>
              <a:gdLst/>
              <a:ahLst/>
              <a:cxnLst/>
              <a:rect l="l" t="t" r="r" b="b"/>
              <a:pathLst>
                <a:path w="4072254" h="753110">
                  <a:moveTo>
                    <a:pt x="0" y="752855"/>
                  </a:moveTo>
                  <a:lnTo>
                    <a:pt x="4072127" y="752855"/>
                  </a:lnTo>
                  <a:lnTo>
                    <a:pt x="4072127" y="0"/>
                  </a:lnTo>
                  <a:lnTo>
                    <a:pt x="0" y="0"/>
                  </a:lnTo>
                  <a:lnTo>
                    <a:pt x="0" y="752855"/>
                  </a:lnTo>
                  <a:close/>
                </a:path>
              </a:pathLst>
            </a:custGeom>
            <a:ln w="28575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500372" y="5071872"/>
              <a:ext cx="4072254" cy="753110"/>
            </a:xfrm>
            <a:custGeom>
              <a:avLst/>
              <a:gdLst/>
              <a:ahLst/>
              <a:cxnLst/>
              <a:rect l="l" t="t" r="r" b="b"/>
              <a:pathLst>
                <a:path w="4072254" h="753110">
                  <a:moveTo>
                    <a:pt x="4072128" y="0"/>
                  </a:moveTo>
                  <a:lnTo>
                    <a:pt x="0" y="0"/>
                  </a:lnTo>
                  <a:lnTo>
                    <a:pt x="0" y="752855"/>
                  </a:lnTo>
                  <a:lnTo>
                    <a:pt x="4072128" y="752855"/>
                  </a:lnTo>
                  <a:lnTo>
                    <a:pt x="4072128" y="0"/>
                  </a:lnTo>
                  <a:close/>
                </a:path>
              </a:pathLst>
            </a:custGeom>
            <a:solidFill>
              <a:srgbClr val="9EDF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4500371" y="5071871"/>
            <a:ext cx="4072254" cy="753110"/>
          </a:xfrm>
          <a:prstGeom prst="rect">
            <a:avLst/>
          </a:prstGeom>
        </p:spPr>
        <p:txBody>
          <a:bodyPr vert="horz" wrap="square" lIns="0" tIns="157480" rIns="0" bIns="0" rtlCol="0">
            <a:spAutoFit/>
          </a:bodyPr>
          <a:lstStyle/>
          <a:p>
            <a:pPr marL="1517650" marR="99060" indent="-1413510">
              <a:lnSpc>
                <a:spcPts val="1730"/>
              </a:lnSpc>
              <a:spcBef>
                <a:spcPts val="1240"/>
              </a:spcBef>
            </a:pPr>
            <a:r>
              <a:rPr sz="1600" b="1" spc="-10" dirty="0">
                <a:solidFill>
                  <a:srgbClr val="1C2043"/>
                </a:solidFill>
                <a:latin typeface="Arial Narrow"/>
                <a:cs typeface="Arial Narrow"/>
              </a:rPr>
              <a:t>Конкретизация</a:t>
            </a:r>
            <a:r>
              <a:rPr sz="1600" b="1" spc="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dirty="0">
                <a:solidFill>
                  <a:srgbClr val="1C2043"/>
                </a:solidFill>
                <a:latin typeface="Arial Narrow"/>
                <a:cs typeface="Arial Narrow"/>
              </a:rPr>
              <a:t>и</a:t>
            </a:r>
            <a:r>
              <a:rPr sz="1600" b="1" spc="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spc="-10" dirty="0">
                <a:solidFill>
                  <a:srgbClr val="1C2043"/>
                </a:solidFill>
                <a:latin typeface="Arial Narrow"/>
                <a:cs typeface="Arial Narrow"/>
              </a:rPr>
              <a:t>систематизация</a:t>
            </a:r>
            <a:r>
              <a:rPr sz="1600" b="1" spc="1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spc="-10" dirty="0">
                <a:solidFill>
                  <a:srgbClr val="1C2043"/>
                </a:solidFill>
                <a:latin typeface="Arial Narrow"/>
                <a:cs typeface="Arial Narrow"/>
              </a:rPr>
              <a:t>предметных результатов</a:t>
            </a:r>
            <a:endParaRPr sz="1600">
              <a:latin typeface="Arial Narrow"/>
              <a:cs typeface="Arial Narrow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329374" y="2971800"/>
            <a:ext cx="1029335" cy="2671445"/>
          </a:xfrm>
          <a:custGeom>
            <a:avLst/>
            <a:gdLst/>
            <a:ahLst/>
            <a:cxnLst/>
            <a:rect l="l" t="t" r="r" b="b"/>
            <a:pathLst>
              <a:path w="1029335" h="2671445">
                <a:moveTo>
                  <a:pt x="1028763" y="890651"/>
                </a:moveTo>
                <a:lnTo>
                  <a:pt x="1004163" y="876300"/>
                </a:lnTo>
                <a:lnTo>
                  <a:pt x="915073" y="824357"/>
                </a:lnTo>
                <a:lnTo>
                  <a:pt x="906322" y="826643"/>
                </a:lnTo>
                <a:lnTo>
                  <a:pt x="902347" y="833374"/>
                </a:lnTo>
                <a:lnTo>
                  <a:pt x="898372" y="840232"/>
                </a:lnTo>
                <a:lnTo>
                  <a:pt x="900671" y="848995"/>
                </a:lnTo>
                <a:lnTo>
                  <a:pt x="947483" y="876300"/>
                </a:lnTo>
                <a:lnTo>
                  <a:pt x="28575" y="876300"/>
                </a:lnTo>
                <a:lnTo>
                  <a:pt x="28575" y="28575"/>
                </a:lnTo>
                <a:lnTo>
                  <a:pt x="242887" y="28575"/>
                </a:lnTo>
                <a:lnTo>
                  <a:pt x="242887" y="14351"/>
                </a:lnTo>
                <a:lnTo>
                  <a:pt x="242887" y="0"/>
                </a:lnTo>
                <a:lnTo>
                  <a:pt x="6400" y="0"/>
                </a:lnTo>
                <a:lnTo>
                  <a:pt x="0" y="6477"/>
                </a:lnTo>
                <a:lnTo>
                  <a:pt x="0" y="898525"/>
                </a:lnTo>
                <a:lnTo>
                  <a:pt x="0" y="1755775"/>
                </a:lnTo>
                <a:lnTo>
                  <a:pt x="0" y="2613025"/>
                </a:lnTo>
                <a:lnTo>
                  <a:pt x="6400" y="2619375"/>
                </a:lnTo>
                <a:lnTo>
                  <a:pt x="947610" y="2619375"/>
                </a:lnTo>
                <a:lnTo>
                  <a:pt x="907491" y="2642743"/>
                </a:lnTo>
                <a:lnTo>
                  <a:pt x="900671" y="2646807"/>
                </a:lnTo>
                <a:lnTo>
                  <a:pt x="898372" y="2655570"/>
                </a:lnTo>
                <a:lnTo>
                  <a:pt x="902347" y="2662301"/>
                </a:lnTo>
                <a:lnTo>
                  <a:pt x="906322" y="2669159"/>
                </a:lnTo>
                <a:lnTo>
                  <a:pt x="915073" y="2671445"/>
                </a:lnTo>
                <a:lnTo>
                  <a:pt x="1004379" y="2619375"/>
                </a:lnTo>
                <a:lnTo>
                  <a:pt x="1028763" y="2605151"/>
                </a:lnTo>
                <a:lnTo>
                  <a:pt x="1004163" y="2590800"/>
                </a:lnTo>
                <a:lnTo>
                  <a:pt x="915073" y="2538857"/>
                </a:lnTo>
                <a:lnTo>
                  <a:pt x="906322" y="2541143"/>
                </a:lnTo>
                <a:lnTo>
                  <a:pt x="902347" y="2547874"/>
                </a:lnTo>
                <a:lnTo>
                  <a:pt x="898372" y="2554732"/>
                </a:lnTo>
                <a:lnTo>
                  <a:pt x="900671" y="2563495"/>
                </a:lnTo>
                <a:lnTo>
                  <a:pt x="947483" y="2590800"/>
                </a:lnTo>
                <a:lnTo>
                  <a:pt x="28575" y="2590800"/>
                </a:lnTo>
                <a:lnTo>
                  <a:pt x="28575" y="1762125"/>
                </a:lnTo>
                <a:lnTo>
                  <a:pt x="947610" y="1762125"/>
                </a:lnTo>
                <a:lnTo>
                  <a:pt x="907491" y="1785493"/>
                </a:lnTo>
                <a:lnTo>
                  <a:pt x="900671" y="1789557"/>
                </a:lnTo>
                <a:lnTo>
                  <a:pt x="898372" y="1798320"/>
                </a:lnTo>
                <a:lnTo>
                  <a:pt x="902347" y="1805051"/>
                </a:lnTo>
                <a:lnTo>
                  <a:pt x="906322" y="1811909"/>
                </a:lnTo>
                <a:lnTo>
                  <a:pt x="915073" y="1814195"/>
                </a:lnTo>
                <a:lnTo>
                  <a:pt x="1004379" y="1762125"/>
                </a:lnTo>
                <a:lnTo>
                  <a:pt x="1028763" y="1747901"/>
                </a:lnTo>
                <a:lnTo>
                  <a:pt x="1004163" y="1733550"/>
                </a:lnTo>
                <a:lnTo>
                  <a:pt x="915073" y="1681607"/>
                </a:lnTo>
                <a:lnTo>
                  <a:pt x="906322" y="1683893"/>
                </a:lnTo>
                <a:lnTo>
                  <a:pt x="902347" y="1690624"/>
                </a:lnTo>
                <a:lnTo>
                  <a:pt x="898372" y="1697482"/>
                </a:lnTo>
                <a:lnTo>
                  <a:pt x="900671" y="1706245"/>
                </a:lnTo>
                <a:lnTo>
                  <a:pt x="947483" y="1733550"/>
                </a:lnTo>
                <a:lnTo>
                  <a:pt x="28575" y="1733550"/>
                </a:lnTo>
                <a:lnTo>
                  <a:pt x="28575" y="904875"/>
                </a:lnTo>
                <a:lnTo>
                  <a:pt x="947610" y="904875"/>
                </a:lnTo>
                <a:lnTo>
                  <a:pt x="907491" y="928243"/>
                </a:lnTo>
                <a:lnTo>
                  <a:pt x="900671" y="932307"/>
                </a:lnTo>
                <a:lnTo>
                  <a:pt x="898372" y="941070"/>
                </a:lnTo>
                <a:lnTo>
                  <a:pt x="902347" y="947801"/>
                </a:lnTo>
                <a:lnTo>
                  <a:pt x="906322" y="954659"/>
                </a:lnTo>
                <a:lnTo>
                  <a:pt x="915073" y="956945"/>
                </a:lnTo>
                <a:lnTo>
                  <a:pt x="1004379" y="904875"/>
                </a:lnTo>
                <a:lnTo>
                  <a:pt x="1028763" y="890651"/>
                </a:lnTo>
                <a:close/>
              </a:path>
            </a:pathLst>
          </a:custGeom>
          <a:solidFill>
            <a:srgbClr val="033B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144390" y="3669284"/>
            <a:ext cx="357505" cy="132715"/>
          </a:xfrm>
          <a:custGeom>
            <a:avLst/>
            <a:gdLst/>
            <a:ahLst/>
            <a:cxnLst/>
            <a:rect l="l" t="t" r="r" b="b"/>
            <a:pathLst>
              <a:path w="357504" h="132714">
                <a:moveTo>
                  <a:pt x="276190" y="80781"/>
                </a:moveTo>
                <a:lnTo>
                  <a:pt x="229108" y="107950"/>
                </a:lnTo>
                <a:lnTo>
                  <a:pt x="226822" y="116713"/>
                </a:lnTo>
                <a:lnTo>
                  <a:pt x="230759" y="123571"/>
                </a:lnTo>
                <a:lnTo>
                  <a:pt x="234696" y="130302"/>
                </a:lnTo>
                <a:lnTo>
                  <a:pt x="243332" y="132715"/>
                </a:lnTo>
                <a:lnTo>
                  <a:pt x="332777" y="81026"/>
                </a:lnTo>
                <a:lnTo>
                  <a:pt x="328930" y="81026"/>
                </a:lnTo>
                <a:lnTo>
                  <a:pt x="276190" y="80781"/>
                </a:lnTo>
                <a:close/>
              </a:path>
              <a:path w="357504" h="132714">
                <a:moveTo>
                  <a:pt x="300734" y="66606"/>
                </a:moveTo>
                <a:lnTo>
                  <a:pt x="276190" y="80781"/>
                </a:lnTo>
                <a:lnTo>
                  <a:pt x="328930" y="81026"/>
                </a:lnTo>
                <a:lnTo>
                  <a:pt x="328939" y="78994"/>
                </a:lnTo>
                <a:lnTo>
                  <a:pt x="321818" y="78994"/>
                </a:lnTo>
                <a:lnTo>
                  <a:pt x="300734" y="66606"/>
                </a:lnTo>
                <a:close/>
              </a:path>
              <a:path w="357504" h="132714">
                <a:moveTo>
                  <a:pt x="243967" y="0"/>
                </a:moveTo>
                <a:lnTo>
                  <a:pt x="235204" y="2286"/>
                </a:lnTo>
                <a:lnTo>
                  <a:pt x="231267" y="9144"/>
                </a:lnTo>
                <a:lnTo>
                  <a:pt x="227203" y="15875"/>
                </a:lnTo>
                <a:lnTo>
                  <a:pt x="229488" y="24638"/>
                </a:lnTo>
                <a:lnTo>
                  <a:pt x="236220" y="28702"/>
                </a:lnTo>
                <a:lnTo>
                  <a:pt x="276224" y="52206"/>
                </a:lnTo>
                <a:lnTo>
                  <a:pt x="329057" y="52451"/>
                </a:lnTo>
                <a:lnTo>
                  <a:pt x="328930" y="81026"/>
                </a:lnTo>
                <a:lnTo>
                  <a:pt x="332777" y="81026"/>
                </a:lnTo>
                <a:lnTo>
                  <a:pt x="357378" y="66802"/>
                </a:lnTo>
                <a:lnTo>
                  <a:pt x="243967" y="0"/>
                </a:lnTo>
                <a:close/>
              </a:path>
              <a:path w="357504" h="132714">
                <a:moveTo>
                  <a:pt x="126" y="50927"/>
                </a:moveTo>
                <a:lnTo>
                  <a:pt x="0" y="79502"/>
                </a:lnTo>
                <a:lnTo>
                  <a:pt x="276190" y="80781"/>
                </a:lnTo>
                <a:lnTo>
                  <a:pt x="300734" y="66606"/>
                </a:lnTo>
                <a:lnTo>
                  <a:pt x="276224" y="52206"/>
                </a:lnTo>
                <a:lnTo>
                  <a:pt x="126" y="50927"/>
                </a:lnTo>
                <a:close/>
              </a:path>
              <a:path w="357504" h="132714">
                <a:moveTo>
                  <a:pt x="321945" y="54356"/>
                </a:moveTo>
                <a:lnTo>
                  <a:pt x="300734" y="66606"/>
                </a:lnTo>
                <a:lnTo>
                  <a:pt x="321818" y="78994"/>
                </a:lnTo>
                <a:lnTo>
                  <a:pt x="321945" y="54356"/>
                </a:lnTo>
                <a:close/>
              </a:path>
              <a:path w="357504" h="132714">
                <a:moveTo>
                  <a:pt x="329048" y="54356"/>
                </a:moveTo>
                <a:lnTo>
                  <a:pt x="321945" y="54356"/>
                </a:lnTo>
                <a:lnTo>
                  <a:pt x="321818" y="78994"/>
                </a:lnTo>
                <a:lnTo>
                  <a:pt x="328939" y="78994"/>
                </a:lnTo>
                <a:lnTo>
                  <a:pt x="329048" y="54356"/>
                </a:lnTo>
                <a:close/>
              </a:path>
              <a:path w="357504" h="132714">
                <a:moveTo>
                  <a:pt x="276224" y="52206"/>
                </a:moveTo>
                <a:lnTo>
                  <a:pt x="300734" y="66606"/>
                </a:lnTo>
                <a:lnTo>
                  <a:pt x="321945" y="54356"/>
                </a:lnTo>
                <a:lnTo>
                  <a:pt x="329048" y="54356"/>
                </a:lnTo>
                <a:lnTo>
                  <a:pt x="329057" y="52451"/>
                </a:lnTo>
                <a:lnTo>
                  <a:pt x="276224" y="52206"/>
                </a:lnTo>
                <a:close/>
              </a:path>
            </a:pathLst>
          </a:custGeom>
          <a:solidFill>
            <a:srgbClr val="033B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144390" y="4525771"/>
            <a:ext cx="357505" cy="132715"/>
          </a:xfrm>
          <a:custGeom>
            <a:avLst/>
            <a:gdLst/>
            <a:ahLst/>
            <a:cxnLst/>
            <a:rect l="l" t="t" r="r" b="b"/>
            <a:pathLst>
              <a:path w="357504" h="132714">
                <a:moveTo>
                  <a:pt x="276190" y="80781"/>
                </a:moveTo>
                <a:lnTo>
                  <a:pt x="229108" y="107950"/>
                </a:lnTo>
                <a:lnTo>
                  <a:pt x="226822" y="116712"/>
                </a:lnTo>
                <a:lnTo>
                  <a:pt x="230759" y="123443"/>
                </a:lnTo>
                <a:lnTo>
                  <a:pt x="234696" y="130301"/>
                </a:lnTo>
                <a:lnTo>
                  <a:pt x="243332" y="132714"/>
                </a:lnTo>
                <a:lnTo>
                  <a:pt x="332777" y="81025"/>
                </a:lnTo>
                <a:lnTo>
                  <a:pt x="328930" y="81025"/>
                </a:lnTo>
                <a:lnTo>
                  <a:pt x="276190" y="80781"/>
                </a:lnTo>
                <a:close/>
              </a:path>
              <a:path w="357504" h="132714">
                <a:moveTo>
                  <a:pt x="300734" y="66606"/>
                </a:moveTo>
                <a:lnTo>
                  <a:pt x="276190" y="80781"/>
                </a:lnTo>
                <a:lnTo>
                  <a:pt x="328930" y="81025"/>
                </a:lnTo>
                <a:lnTo>
                  <a:pt x="328939" y="78993"/>
                </a:lnTo>
                <a:lnTo>
                  <a:pt x="321818" y="78993"/>
                </a:lnTo>
                <a:lnTo>
                  <a:pt x="300734" y="66606"/>
                </a:lnTo>
                <a:close/>
              </a:path>
              <a:path w="357504" h="132714">
                <a:moveTo>
                  <a:pt x="243967" y="0"/>
                </a:moveTo>
                <a:lnTo>
                  <a:pt x="235204" y="2285"/>
                </a:lnTo>
                <a:lnTo>
                  <a:pt x="231267" y="9143"/>
                </a:lnTo>
                <a:lnTo>
                  <a:pt x="227203" y="15875"/>
                </a:lnTo>
                <a:lnTo>
                  <a:pt x="229488" y="24637"/>
                </a:lnTo>
                <a:lnTo>
                  <a:pt x="236220" y="28701"/>
                </a:lnTo>
                <a:lnTo>
                  <a:pt x="276224" y="52206"/>
                </a:lnTo>
                <a:lnTo>
                  <a:pt x="329057" y="52450"/>
                </a:lnTo>
                <a:lnTo>
                  <a:pt x="328930" y="81025"/>
                </a:lnTo>
                <a:lnTo>
                  <a:pt x="332777" y="81025"/>
                </a:lnTo>
                <a:lnTo>
                  <a:pt x="357378" y="66801"/>
                </a:lnTo>
                <a:lnTo>
                  <a:pt x="243967" y="0"/>
                </a:lnTo>
                <a:close/>
              </a:path>
              <a:path w="357504" h="132714">
                <a:moveTo>
                  <a:pt x="126" y="50926"/>
                </a:moveTo>
                <a:lnTo>
                  <a:pt x="0" y="79501"/>
                </a:lnTo>
                <a:lnTo>
                  <a:pt x="276190" y="80781"/>
                </a:lnTo>
                <a:lnTo>
                  <a:pt x="300734" y="66606"/>
                </a:lnTo>
                <a:lnTo>
                  <a:pt x="276224" y="52206"/>
                </a:lnTo>
                <a:lnTo>
                  <a:pt x="126" y="50926"/>
                </a:lnTo>
                <a:close/>
              </a:path>
              <a:path w="357504" h="132714">
                <a:moveTo>
                  <a:pt x="321945" y="54355"/>
                </a:moveTo>
                <a:lnTo>
                  <a:pt x="300734" y="66606"/>
                </a:lnTo>
                <a:lnTo>
                  <a:pt x="321818" y="78993"/>
                </a:lnTo>
                <a:lnTo>
                  <a:pt x="321945" y="54355"/>
                </a:lnTo>
                <a:close/>
              </a:path>
              <a:path w="357504" h="132714">
                <a:moveTo>
                  <a:pt x="329048" y="54355"/>
                </a:moveTo>
                <a:lnTo>
                  <a:pt x="321945" y="54355"/>
                </a:lnTo>
                <a:lnTo>
                  <a:pt x="321818" y="78993"/>
                </a:lnTo>
                <a:lnTo>
                  <a:pt x="328939" y="78993"/>
                </a:lnTo>
                <a:lnTo>
                  <a:pt x="329048" y="54355"/>
                </a:lnTo>
                <a:close/>
              </a:path>
              <a:path w="357504" h="132714">
                <a:moveTo>
                  <a:pt x="276224" y="52206"/>
                </a:moveTo>
                <a:lnTo>
                  <a:pt x="300734" y="66606"/>
                </a:lnTo>
                <a:lnTo>
                  <a:pt x="321945" y="54355"/>
                </a:lnTo>
                <a:lnTo>
                  <a:pt x="329048" y="54355"/>
                </a:lnTo>
                <a:lnTo>
                  <a:pt x="329057" y="52450"/>
                </a:lnTo>
                <a:lnTo>
                  <a:pt x="276224" y="52206"/>
                </a:lnTo>
                <a:close/>
              </a:path>
            </a:pathLst>
          </a:custGeom>
          <a:solidFill>
            <a:srgbClr val="033B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144390" y="5383784"/>
            <a:ext cx="357505" cy="132715"/>
          </a:xfrm>
          <a:custGeom>
            <a:avLst/>
            <a:gdLst/>
            <a:ahLst/>
            <a:cxnLst/>
            <a:rect l="l" t="t" r="r" b="b"/>
            <a:pathLst>
              <a:path w="357504" h="132714">
                <a:moveTo>
                  <a:pt x="276190" y="80781"/>
                </a:moveTo>
                <a:lnTo>
                  <a:pt x="229108" y="107949"/>
                </a:lnTo>
                <a:lnTo>
                  <a:pt x="226822" y="116712"/>
                </a:lnTo>
                <a:lnTo>
                  <a:pt x="230759" y="123570"/>
                </a:lnTo>
                <a:lnTo>
                  <a:pt x="234696" y="130301"/>
                </a:lnTo>
                <a:lnTo>
                  <a:pt x="243332" y="132714"/>
                </a:lnTo>
                <a:lnTo>
                  <a:pt x="332777" y="81025"/>
                </a:lnTo>
                <a:lnTo>
                  <a:pt x="328930" y="81025"/>
                </a:lnTo>
                <a:lnTo>
                  <a:pt x="276190" y="80781"/>
                </a:lnTo>
                <a:close/>
              </a:path>
              <a:path w="357504" h="132714">
                <a:moveTo>
                  <a:pt x="300734" y="66606"/>
                </a:moveTo>
                <a:lnTo>
                  <a:pt x="276190" y="80781"/>
                </a:lnTo>
                <a:lnTo>
                  <a:pt x="328930" y="81025"/>
                </a:lnTo>
                <a:lnTo>
                  <a:pt x="328939" y="78993"/>
                </a:lnTo>
                <a:lnTo>
                  <a:pt x="321818" y="78993"/>
                </a:lnTo>
                <a:lnTo>
                  <a:pt x="300734" y="66606"/>
                </a:lnTo>
                <a:close/>
              </a:path>
              <a:path w="357504" h="132714">
                <a:moveTo>
                  <a:pt x="243967" y="0"/>
                </a:moveTo>
                <a:lnTo>
                  <a:pt x="235204" y="2285"/>
                </a:lnTo>
                <a:lnTo>
                  <a:pt x="231267" y="9143"/>
                </a:lnTo>
                <a:lnTo>
                  <a:pt x="227203" y="15874"/>
                </a:lnTo>
                <a:lnTo>
                  <a:pt x="229488" y="24637"/>
                </a:lnTo>
                <a:lnTo>
                  <a:pt x="236220" y="28701"/>
                </a:lnTo>
                <a:lnTo>
                  <a:pt x="276224" y="52206"/>
                </a:lnTo>
                <a:lnTo>
                  <a:pt x="329057" y="52450"/>
                </a:lnTo>
                <a:lnTo>
                  <a:pt x="328930" y="81025"/>
                </a:lnTo>
                <a:lnTo>
                  <a:pt x="332777" y="81025"/>
                </a:lnTo>
                <a:lnTo>
                  <a:pt x="357378" y="66801"/>
                </a:lnTo>
                <a:lnTo>
                  <a:pt x="243967" y="0"/>
                </a:lnTo>
                <a:close/>
              </a:path>
              <a:path w="357504" h="132714">
                <a:moveTo>
                  <a:pt x="126" y="50926"/>
                </a:moveTo>
                <a:lnTo>
                  <a:pt x="0" y="79501"/>
                </a:lnTo>
                <a:lnTo>
                  <a:pt x="276190" y="80781"/>
                </a:lnTo>
                <a:lnTo>
                  <a:pt x="300734" y="66606"/>
                </a:lnTo>
                <a:lnTo>
                  <a:pt x="276224" y="52206"/>
                </a:lnTo>
                <a:lnTo>
                  <a:pt x="126" y="50926"/>
                </a:lnTo>
                <a:close/>
              </a:path>
              <a:path w="357504" h="132714">
                <a:moveTo>
                  <a:pt x="321945" y="54355"/>
                </a:moveTo>
                <a:lnTo>
                  <a:pt x="300734" y="66606"/>
                </a:lnTo>
                <a:lnTo>
                  <a:pt x="321818" y="78993"/>
                </a:lnTo>
                <a:lnTo>
                  <a:pt x="321945" y="54355"/>
                </a:lnTo>
                <a:close/>
              </a:path>
              <a:path w="357504" h="132714">
                <a:moveTo>
                  <a:pt x="329048" y="54355"/>
                </a:moveTo>
                <a:lnTo>
                  <a:pt x="321945" y="54355"/>
                </a:lnTo>
                <a:lnTo>
                  <a:pt x="321818" y="78993"/>
                </a:lnTo>
                <a:lnTo>
                  <a:pt x="328939" y="78993"/>
                </a:lnTo>
                <a:lnTo>
                  <a:pt x="329048" y="54355"/>
                </a:lnTo>
                <a:close/>
              </a:path>
              <a:path w="357504" h="132714">
                <a:moveTo>
                  <a:pt x="276224" y="52206"/>
                </a:moveTo>
                <a:lnTo>
                  <a:pt x="300734" y="66606"/>
                </a:lnTo>
                <a:lnTo>
                  <a:pt x="321945" y="54355"/>
                </a:lnTo>
                <a:lnTo>
                  <a:pt x="329048" y="54355"/>
                </a:lnTo>
                <a:lnTo>
                  <a:pt x="329057" y="52450"/>
                </a:lnTo>
                <a:lnTo>
                  <a:pt x="276224" y="52206"/>
                </a:lnTo>
                <a:close/>
              </a:path>
            </a:pathLst>
          </a:custGeom>
          <a:solidFill>
            <a:srgbClr val="043C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spc="-25" dirty="0"/>
              <a:pPr marL="38100">
                <a:lnSpc>
                  <a:spcPct val="100000"/>
                </a:lnSpc>
                <a:spcBef>
                  <a:spcPts val="20"/>
                </a:spcBef>
              </a:pPr>
              <a:t>2</a:t>
            </a:fld>
            <a:endParaRPr spc="-2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609600" y="1219200"/>
            <a:ext cx="7874712" cy="53989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57650" algn="l">
              <a:spcBef>
                <a:spcPts val="100"/>
              </a:spcBef>
            </a:pPr>
            <a:r>
              <a:rPr lang="ru-RU" sz="3200" b="1" dirty="0" smtClean="0">
                <a:solidFill>
                  <a:srgbClr val="FF0000"/>
                </a:solidFill>
                <a:latin typeface="Arial Narrow"/>
                <a:cs typeface="Arial Narrow"/>
              </a:rPr>
              <a:t>                          </a:t>
            </a:r>
          </a:p>
          <a:p>
            <a:pPr marL="4057650" algn="l">
              <a:spcBef>
                <a:spcPts val="100"/>
              </a:spcBef>
            </a:pPr>
            <a:r>
              <a:rPr lang="ru-RU" sz="2400" b="1" i="1" dirty="0" smtClean="0">
                <a:solidFill>
                  <a:srgbClr val="FF0000"/>
                </a:solidFill>
                <a:latin typeface="Arial Narrow"/>
                <a:cs typeface="Arial Narrow"/>
              </a:rPr>
              <a:t>                                </a:t>
            </a:r>
            <a:r>
              <a:rPr sz="2400" b="1" i="1" dirty="0" smtClean="0">
                <a:solidFill>
                  <a:srgbClr val="FF0000"/>
                </a:solidFill>
                <a:latin typeface="Arial Narrow"/>
                <a:cs typeface="Arial Narrow"/>
              </a:rPr>
              <a:t>Soft </a:t>
            </a:r>
            <a:r>
              <a:rPr sz="2400" b="1" i="1" spc="-10" dirty="0">
                <a:solidFill>
                  <a:srgbClr val="FF0000"/>
                </a:solidFill>
                <a:latin typeface="Arial Narrow"/>
                <a:cs typeface="Arial Narrow"/>
              </a:rPr>
              <a:t>skills</a:t>
            </a:r>
            <a:endParaRPr sz="2400" i="1" dirty="0">
              <a:solidFill>
                <a:srgbClr val="FF0000"/>
              </a:solidFill>
              <a:latin typeface="Arial Narrow"/>
              <a:cs typeface="Arial Narrow"/>
            </a:endParaRPr>
          </a:p>
          <a:p>
            <a:pPr marL="4057650" algn="ctr"/>
            <a:r>
              <a:rPr lang="ru-RU" sz="2400" b="1" i="1" dirty="0" smtClean="0">
                <a:solidFill>
                  <a:srgbClr val="FF0000"/>
                </a:solidFill>
                <a:latin typeface="Arial Narrow"/>
                <a:cs typeface="Arial Narrow"/>
              </a:rPr>
              <a:t>                 </a:t>
            </a:r>
            <a:r>
              <a:rPr sz="2400" b="1" i="1" dirty="0" smtClean="0">
                <a:solidFill>
                  <a:srgbClr val="FF0000"/>
                </a:solidFill>
                <a:latin typeface="Arial Narrow"/>
                <a:cs typeface="Arial Narrow"/>
              </a:rPr>
              <a:t>в</a:t>
            </a:r>
            <a:r>
              <a:rPr sz="2400" b="1" i="1" spc="-15" dirty="0" smtClean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Arial Narrow"/>
                <a:cs typeface="Arial Narrow"/>
              </a:rPr>
              <a:t>проектах</a:t>
            </a:r>
            <a:r>
              <a:rPr sz="2400" b="1" i="1" spc="15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2400" b="1" i="1" spc="-20" dirty="0">
                <a:solidFill>
                  <a:srgbClr val="FF0000"/>
                </a:solidFill>
                <a:latin typeface="Arial Narrow"/>
                <a:cs typeface="Arial Narrow"/>
              </a:rPr>
              <a:t>ФГОС</a:t>
            </a:r>
            <a:endParaRPr sz="2400" i="1" dirty="0">
              <a:solidFill>
                <a:srgbClr val="FF0000"/>
              </a:solidFill>
              <a:latin typeface="Arial Narrow"/>
              <a:cs typeface="Arial Narrow"/>
            </a:endParaRPr>
          </a:p>
          <a:p>
            <a:pPr marL="12700" marR="412115">
              <a:lnSpc>
                <a:spcPct val="150000"/>
              </a:lnSpc>
              <a:spcBef>
                <a:spcPts val="1140"/>
              </a:spcBef>
            </a:pPr>
            <a:r>
              <a:rPr sz="2400" b="1" u="sng" spc="-10" dirty="0">
                <a:solidFill>
                  <a:srgbClr val="3838F6"/>
                </a:solidFill>
                <a:uFill>
                  <a:solidFill>
                    <a:srgbClr val="1C2043"/>
                  </a:solidFill>
                </a:uFill>
                <a:latin typeface="Arial Narrow"/>
                <a:cs typeface="Arial Narrow"/>
              </a:rPr>
              <a:t>Любознательность</a:t>
            </a:r>
            <a:r>
              <a:rPr sz="2400" b="1" spc="-25" dirty="0">
                <a:solidFill>
                  <a:srgbClr val="3838F6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3838F6"/>
                </a:solidFill>
                <a:latin typeface="Arial Narrow"/>
                <a:cs typeface="Arial Narrow"/>
              </a:rPr>
              <a:t>и</a:t>
            </a:r>
            <a:r>
              <a:rPr sz="2400" spc="5" dirty="0">
                <a:solidFill>
                  <a:srgbClr val="3838F6"/>
                </a:solidFill>
                <a:latin typeface="Arial Narrow"/>
                <a:cs typeface="Arial Narrow"/>
              </a:rPr>
              <a:t> </a:t>
            </a:r>
            <a:r>
              <a:rPr sz="2400" b="1" u="sng" spc="-10" dirty="0">
                <a:solidFill>
                  <a:srgbClr val="3838F6"/>
                </a:solidFill>
                <a:uFill>
                  <a:solidFill>
                    <a:srgbClr val="1C2043"/>
                  </a:solidFill>
                </a:uFill>
                <a:latin typeface="Arial Narrow"/>
                <a:cs typeface="Arial Narrow"/>
              </a:rPr>
              <a:t>Инициативность</a:t>
            </a:r>
            <a:r>
              <a:rPr sz="2400" b="1" u="sng" spc="40" dirty="0">
                <a:solidFill>
                  <a:srgbClr val="3838F6"/>
                </a:solidFill>
                <a:uFill>
                  <a:solidFill>
                    <a:srgbClr val="1C2043"/>
                  </a:solidFill>
                </a:u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1C2043"/>
                </a:solidFill>
                <a:latin typeface="Symbol"/>
                <a:cs typeface="Symbol"/>
              </a:rPr>
              <a:t></a:t>
            </a:r>
            <a:r>
              <a:rPr sz="2400" spc="-45" dirty="0">
                <a:solidFill>
                  <a:srgbClr val="1C2043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1C2043"/>
                </a:solidFill>
                <a:latin typeface="Arial Narrow"/>
                <a:cs typeface="Arial Narrow"/>
              </a:rPr>
              <a:t>требования </a:t>
            </a:r>
            <a:r>
              <a:rPr sz="2400" dirty="0">
                <a:solidFill>
                  <a:srgbClr val="1C2043"/>
                </a:solidFill>
                <a:latin typeface="Arial Narrow"/>
                <a:cs typeface="Arial Narrow"/>
              </a:rPr>
              <a:t>к</a:t>
            </a:r>
            <a:r>
              <a:rPr sz="2400" spc="-10" dirty="0">
                <a:solidFill>
                  <a:srgbClr val="1C2043"/>
                </a:solidFill>
                <a:latin typeface="Arial Narrow"/>
                <a:cs typeface="Arial Narrow"/>
              </a:rPr>
              <a:t> личностным</a:t>
            </a:r>
            <a:r>
              <a:rPr sz="240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400" spc="-10" dirty="0">
                <a:solidFill>
                  <a:srgbClr val="1C2043"/>
                </a:solidFill>
                <a:latin typeface="Arial Narrow"/>
                <a:cs typeface="Arial Narrow"/>
              </a:rPr>
              <a:t>результатам</a:t>
            </a:r>
            <a:r>
              <a:rPr sz="2400" spc="-3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400" spc="-10" dirty="0">
                <a:solidFill>
                  <a:srgbClr val="1C2043"/>
                </a:solidFill>
                <a:latin typeface="Arial Narrow"/>
                <a:cs typeface="Arial Narrow"/>
              </a:rPr>
              <a:t>(ценность </a:t>
            </a:r>
            <a:r>
              <a:rPr sz="2400" dirty="0">
                <a:solidFill>
                  <a:srgbClr val="1C2043"/>
                </a:solidFill>
                <a:latin typeface="Arial Narrow"/>
                <a:cs typeface="Arial Narrow"/>
              </a:rPr>
              <a:t>научного</a:t>
            </a:r>
            <a:r>
              <a:rPr sz="2400" spc="-5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400" spc="-10" dirty="0">
                <a:solidFill>
                  <a:srgbClr val="1C2043"/>
                </a:solidFill>
                <a:latin typeface="Arial Narrow"/>
                <a:cs typeface="Arial Narrow"/>
              </a:rPr>
              <a:t>познания)</a:t>
            </a:r>
            <a:endParaRPr sz="2400" dirty="0">
              <a:latin typeface="Arial Narrow"/>
              <a:cs typeface="Arial Narrow"/>
            </a:endParaRPr>
          </a:p>
          <a:p>
            <a:pPr marL="12700" marR="5080">
              <a:lnSpc>
                <a:spcPct val="150000"/>
              </a:lnSpc>
            </a:pPr>
            <a:r>
              <a:rPr sz="2400" b="1" u="sng" spc="-10" dirty="0">
                <a:solidFill>
                  <a:srgbClr val="3838F6"/>
                </a:solidFill>
                <a:uFill>
                  <a:solidFill>
                    <a:srgbClr val="1C2043"/>
                  </a:solidFill>
                </a:uFill>
                <a:latin typeface="Arial Narrow"/>
                <a:cs typeface="Arial Narrow"/>
              </a:rPr>
              <a:t>Упорство/настойчивость</a:t>
            </a:r>
            <a:r>
              <a:rPr sz="2400" b="1" spc="-40" dirty="0">
                <a:solidFill>
                  <a:srgbClr val="3838F6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3838F6"/>
                </a:solidFill>
                <a:latin typeface="Arial Narrow"/>
                <a:cs typeface="Arial Narrow"/>
              </a:rPr>
              <a:t>и</a:t>
            </a:r>
            <a:r>
              <a:rPr sz="2400" spc="10" dirty="0">
                <a:solidFill>
                  <a:srgbClr val="3838F6"/>
                </a:solidFill>
                <a:latin typeface="Arial Narrow"/>
                <a:cs typeface="Arial Narrow"/>
              </a:rPr>
              <a:t> </a:t>
            </a:r>
            <a:r>
              <a:rPr sz="2400" b="1" u="sng" spc="-10" dirty="0">
                <a:solidFill>
                  <a:srgbClr val="3838F6"/>
                </a:solidFill>
                <a:uFill>
                  <a:solidFill>
                    <a:srgbClr val="1C2043"/>
                  </a:solidFill>
                </a:uFill>
                <a:latin typeface="Arial Narrow"/>
                <a:cs typeface="Arial Narrow"/>
              </a:rPr>
              <a:t>Приспособляемость</a:t>
            </a:r>
            <a:r>
              <a:rPr sz="2400" b="1" spc="15" dirty="0">
                <a:solidFill>
                  <a:srgbClr val="3838F6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1C2043"/>
                </a:solidFill>
                <a:latin typeface="Symbol"/>
                <a:cs typeface="Symbol"/>
              </a:rPr>
              <a:t></a:t>
            </a:r>
            <a:r>
              <a:rPr sz="2400" spc="-30" dirty="0">
                <a:solidFill>
                  <a:srgbClr val="1C2043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1C2043"/>
                </a:solidFill>
                <a:latin typeface="Arial Narrow"/>
                <a:cs typeface="Arial Narrow"/>
              </a:rPr>
              <a:t>требования</a:t>
            </a:r>
            <a:r>
              <a:rPr sz="2400" spc="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1C2043"/>
                </a:solidFill>
                <a:latin typeface="Arial Narrow"/>
                <a:cs typeface="Arial Narrow"/>
              </a:rPr>
              <a:t>к</a:t>
            </a:r>
            <a:r>
              <a:rPr sz="2400" spc="1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400" spc="-10" dirty="0">
                <a:solidFill>
                  <a:srgbClr val="1C2043"/>
                </a:solidFill>
                <a:latin typeface="Arial Narrow"/>
                <a:cs typeface="Arial Narrow"/>
              </a:rPr>
              <a:t>метапредметным</a:t>
            </a:r>
            <a:r>
              <a:rPr sz="2400" spc="-1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400" spc="-10" dirty="0">
                <a:solidFill>
                  <a:srgbClr val="1C2043"/>
                </a:solidFill>
                <a:latin typeface="Arial Narrow"/>
                <a:cs typeface="Arial Narrow"/>
              </a:rPr>
              <a:t>результатам </a:t>
            </a:r>
            <a:r>
              <a:rPr sz="2400" dirty="0">
                <a:solidFill>
                  <a:srgbClr val="1C2043"/>
                </a:solidFill>
                <a:latin typeface="Arial Narrow"/>
                <a:cs typeface="Arial Narrow"/>
              </a:rPr>
              <a:t>(универсальные</a:t>
            </a:r>
            <a:r>
              <a:rPr sz="2400" spc="-7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1C2043"/>
                </a:solidFill>
                <a:latin typeface="Arial Narrow"/>
                <a:cs typeface="Arial Narrow"/>
              </a:rPr>
              <a:t>коммуникативные</a:t>
            </a:r>
            <a:r>
              <a:rPr sz="2400" spc="-6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1C2043"/>
                </a:solidFill>
                <a:latin typeface="Arial Narrow"/>
                <a:cs typeface="Arial Narrow"/>
              </a:rPr>
              <a:t>и</a:t>
            </a:r>
            <a:r>
              <a:rPr sz="2400" spc="-6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1C2043"/>
                </a:solidFill>
                <a:latin typeface="Arial Narrow"/>
                <a:cs typeface="Arial Narrow"/>
              </a:rPr>
              <a:t>регулятивные</a:t>
            </a:r>
            <a:r>
              <a:rPr sz="2400" spc="-7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400" spc="-10" dirty="0">
                <a:solidFill>
                  <a:srgbClr val="1C2043"/>
                </a:solidFill>
                <a:latin typeface="Arial Narrow"/>
                <a:cs typeface="Arial Narrow"/>
              </a:rPr>
              <a:t>действия);</a:t>
            </a:r>
            <a:endParaRPr sz="2400" dirty="0">
              <a:latin typeface="Arial Narrow"/>
              <a:cs typeface="Arial Narrow"/>
            </a:endParaRPr>
          </a:p>
          <a:p>
            <a:pPr marL="12700" marR="337185">
              <a:lnSpc>
                <a:spcPct val="150000"/>
              </a:lnSpc>
            </a:pPr>
            <a:r>
              <a:rPr sz="2400" b="1" u="sng" dirty="0">
                <a:solidFill>
                  <a:srgbClr val="3838F6"/>
                </a:solidFill>
                <a:uFill>
                  <a:solidFill>
                    <a:srgbClr val="1C2043"/>
                  </a:solidFill>
                </a:uFill>
                <a:latin typeface="Arial Narrow"/>
                <a:cs typeface="Arial Narrow"/>
              </a:rPr>
              <a:t>Лидерство</a:t>
            </a:r>
            <a:r>
              <a:rPr sz="2400" b="1" spc="-15" dirty="0">
                <a:solidFill>
                  <a:srgbClr val="3838F6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3838F6"/>
                </a:solidFill>
                <a:latin typeface="Arial Narrow"/>
                <a:cs typeface="Arial Narrow"/>
              </a:rPr>
              <a:t>и</a:t>
            </a:r>
            <a:r>
              <a:rPr sz="2400" spc="-20" dirty="0">
                <a:solidFill>
                  <a:srgbClr val="3838F6"/>
                </a:solidFill>
                <a:latin typeface="Arial Narrow"/>
                <a:cs typeface="Arial Narrow"/>
              </a:rPr>
              <a:t> </a:t>
            </a:r>
            <a:r>
              <a:rPr sz="2400" b="1" u="sng" dirty="0">
                <a:solidFill>
                  <a:srgbClr val="3838F6"/>
                </a:solidFill>
                <a:uFill>
                  <a:solidFill>
                    <a:srgbClr val="1C2043"/>
                  </a:solidFill>
                </a:uFill>
                <a:latin typeface="Arial Narrow"/>
                <a:cs typeface="Arial Narrow"/>
              </a:rPr>
              <a:t>Социальная</a:t>
            </a:r>
            <a:r>
              <a:rPr sz="2400" b="1" u="sng" spc="5" dirty="0">
                <a:solidFill>
                  <a:srgbClr val="3838F6"/>
                </a:solidFill>
                <a:uFill>
                  <a:solidFill>
                    <a:srgbClr val="1C2043"/>
                  </a:solidFill>
                </a:uFill>
                <a:latin typeface="Arial Narrow"/>
                <a:cs typeface="Arial Narrow"/>
              </a:rPr>
              <a:t> </a:t>
            </a:r>
            <a:r>
              <a:rPr sz="2400" b="1" u="sng" spc="-10" dirty="0">
                <a:solidFill>
                  <a:srgbClr val="3838F6"/>
                </a:solidFill>
                <a:uFill>
                  <a:solidFill>
                    <a:srgbClr val="1C2043"/>
                  </a:solidFill>
                </a:uFill>
                <a:latin typeface="Arial Narrow"/>
                <a:cs typeface="Arial Narrow"/>
              </a:rPr>
              <a:t>осведомленность</a:t>
            </a:r>
            <a:r>
              <a:rPr sz="2400" b="1" spc="-20" dirty="0">
                <a:solidFill>
                  <a:srgbClr val="3838F6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1C2043"/>
                </a:solidFill>
                <a:latin typeface="Symbol"/>
                <a:cs typeface="Symbol"/>
              </a:rPr>
              <a:t></a:t>
            </a:r>
            <a:r>
              <a:rPr sz="2400" spc="-50" dirty="0">
                <a:solidFill>
                  <a:srgbClr val="1C2043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1C2043"/>
                </a:solidFill>
                <a:latin typeface="Arial Narrow"/>
                <a:cs typeface="Arial Narrow"/>
              </a:rPr>
              <a:t>требования</a:t>
            </a:r>
            <a:r>
              <a:rPr sz="2400" spc="-2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1C2043"/>
                </a:solidFill>
                <a:latin typeface="Arial Narrow"/>
                <a:cs typeface="Arial Narrow"/>
              </a:rPr>
              <a:t>к</a:t>
            </a:r>
            <a:r>
              <a:rPr sz="2400" spc="-1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400" spc="-10" dirty="0">
                <a:solidFill>
                  <a:srgbClr val="1C2043"/>
                </a:solidFill>
                <a:latin typeface="Arial Narrow"/>
                <a:cs typeface="Arial Narrow"/>
              </a:rPr>
              <a:t>метапредметным</a:t>
            </a:r>
            <a:r>
              <a:rPr sz="2400" spc="-4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400" spc="-10" dirty="0">
                <a:solidFill>
                  <a:srgbClr val="1C2043"/>
                </a:solidFill>
                <a:latin typeface="Arial Narrow"/>
                <a:cs typeface="Arial Narrow"/>
              </a:rPr>
              <a:t>результатам </a:t>
            </a:r>
            <a:r>
              <a:rPr sz="2400" dirty="0">
                <a:solidFill>
                  <a:srgbClr val="1C2043"/>
                </a:solidFill>
                <a:latin typeface="Arial Narrow"/>
                <a:cs typeface="Arial Narrow"/>
              </a:rPr>
              <a:t>(совместная</a:t>
            </a:r>
            <a:r>
              <a:rPr sz="2400" spc="-8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400" spc="-10" dirty="0">
                <a:solidFill>
                  <a:srgbClr val="1C2043"/>
                </a:solidFill>
                <a:latin typeface="Arial Narrow"/>
                <a:cs typeface="Arial Narrow"/>
              </a:rPr>
              <a:t>деятельность)</a:t>
            </a:r>
            <a:endParaRPr sz="2400" dirty="0">
              <a:latin typeface="Arial Narrow"/>
              <a:cs typeface="Arial Narrow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304800"/>
            <a:ext cx="7892297" cy="1524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spc="300" dirty="0" smtClean="0">
                <a:ln w="11430" cmpd="sng">
                  <a:solidFill>
                    <a:srgbClr val="3838F6"/>
                  </a:solidFill>
                  <a:prstDash val="solid"/>
                  <a:miter lim="800000"/>
                </a:ln>
                <a:solidFill>
                  <a:srgbClr val="3838F6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ЧТО </a:t>
            </a:r>
            <a:r>
              <a:rPr lang="ru-RU" sz="3200" spc="300" dirty="0">
                <a:ln w="11430" cmpd="sng">
                  <a:solidFill>
                    <a:srgbClr val="3838F6"/>
                  </a:solidFill>
                  <a:prstDash val="solid"/>
                  <a:miter lim="800000"/>
                </a:ln>
                <a:solidFill>
                  <a:srgbClr val="3838F6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НАМ НУЖНО ФОРМИРОВАТЬ И </a:t>
            </a:r>
            <a:r>
              <a:rPr lang="ru-RU" sz="3200" spc="300" dirty="0" smtClean="0">
                <a:ln w="11430" cmpd="sng">
                  <a:solidFill>
                    <a:srgbClr val="3838F6"/>
                  </a:solidFill>
                  <a:prstDash val="solid"/>
                  <a:miter lim="800000"/>
                </a:ln>
                <a:solidFill>
                  <a:srgbClr val="3838F6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   РАЗВИВАТЬ </a:t>
            </a:r>
            <a:r>
              <a:rPr lang="ru-RU" sz="3200" spc="300" dirty="0">
                <a:ln w="11430" cmpd="sng">
                  <a:solidFill>
                    <a:srgbClr val="3838F6"/>
                  </a:solidFill>
                  <a:prstDash val="solid"/>
                  <a:miter lim="800000"/>
                </a:ln>
                <a:solidFill>
                  <a:srgbClr val="3838F6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 НАШИХ </a:t>
            </a:r>
            <a:r>
              <a:rPr lang="ru-RU" sz="3200" spc="300" dirty="0" smtClean="0">
                <a:ln w="11430" cmpd="sng">
                  <a:solidFill>
                    <a:srgbClr val="3838F6"/>
                  </a:solidFill>
                  <a:prstDash val="solid"/>
                  <a:miter lim="800000"/>
                </a:ln>
                <a:solidFill>
                  <a:srgbClr val="3838F6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УЧЕНИКАХ    </a:t>
            </a:r>
            <a:r>
              <a:rPr lang="ru-RU" sz="3200" dirty="0">
                <a:solidFill>
                  <a:srgbClr val="3838F6"/>
                </a:solidFill>
              </a:rPr>
              <a:t/>
            </a:r>
            <a:br>
              <a:rPr lang="ru-RU" sz="3200" dirty="0">
                <a:solidFill>
                  <a:srgbClr val="3838F6"/>
                </a:solidFill>
              </a:rPr>
            </a:br>
            <a:endParaRPr lang="ru-RU" sz="3200" dirty="0">
              <a:solidFill>
                <a:srgbClr val="3838F6"/>
              </a:solidFill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22225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pc="-25" dirty="0">
                <a:latin typeface="Times New Roman"/>
                <a:cs typeface="Times New Roman"/>
              </a:rPr>
              <a:pPr marL="22225">
                <a:lnSpc>
                  <a:spcPct val="100000"/>
                </a:lnSpc>
                <a:spcBef>
                  <a:spcPts val="10"/>
                </a:spcBef>
              </a:pPr>
              <a:t>3</a:t>
            </a:fld>
            <a:endParaRPr spc="-25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3F3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292596" y="169163"/>
            <a:ext cx="780415" cy="346075"/>
          </a:xfrm>
          <a:custGeom>
            <a:avLst/>
            <a:gdLst/>
            <a:ahLst/>
            <a:cxnLst/>
            <a:rect l="l" t="t" r="r" b="b"/>
            <a:pathLst>
              <a:path w="780415" h="346075">
                <a:moveTo>
                  <a:pt x="252983" y="0"/>
                </a:moveTo>
                <a:lnTo>
                  <a:pt x="0" y="345947"/>
                </a:lnTo>
                <a:lnTo>
                  <a:pt x="780287" y="345947"/>
                </a:lnTo>
                <a:lnTo>
                  <a:pt x="252983" y="0"/>
                </a:lnTo>
                <a:close/>
              </a:path>
            </a:pathLst>
          </a:custGeom>
          <a:solidFill>
            <a:srgbClr val="1C204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7073265" cy="1769745"/>
            <a:chOff x="0" y="0"/>
            <a:chExt cx="7073265" cy="1769745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6756400" cy="1769745"/>
            </a:xfrm>
            <a:custGeom>
              <a:avLst/>
              <a:gdLst/>
              <a:ahLst/>
              <a:cxnLst/>
              <a:rect l="l" t="t" r="r" b="b"/>
              <a:pathLst>
                <a:path w="6756400" h="1769745">
                  <a:moveTo>
                    <a:pt x="6755892" y="0"/>
                  </a:moveTo>
                  <a:lnTo>
                    <a:pt x="5434584" y="0"/>
                  </a:lnTo>
                  <a:lnTo>
                    <a:pt x="5428488" y="0"/>
                  </a:lnTo>
                  <a:lnTo>
                    <a:pt x="0" y="0"/>
                  </a:lnTo>
                  <a:lnTo>
                    <a:pt x="0" y="1769364"/>
                  </a:lnTo>
                  <a:lnTo>
                    <a:pt x="5428488" y="1769364"/>
                  </a:lnTo>
                  <a:lnTo>
                    <a:pt x="5434584" y="1769364"/>
                  </a:lnTo>
                  <a:lnTo>
                    <a:pt x="5434584" y="1761248"/>
                  </a:lnTo>
                  <a:lnTo>
                    <a:pt x="6755892" y="0"/>
                  </a:lnTo>
                  <a:close/>
                </a:path>
              </a:pathLst>
            </a:custGeom>
            <a:solidFill>
              <a:srgbClr val="5DC9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507491"/>
              <a:ext cx="7073265" cy="1030605"/>
            </a:xfrm>
            <a:custGeom>
              <a:avLst/>
              <a:gdLst/>
              <a:ahLst/>
              <a:cxnLst/>
              <a:rect l="l" t="t" r="r" b="b"/>
              <a:pathLst>
                <a:path w="7073265" h="1030605">
                  <a:moveTo>
                    <a:pt x="7072884" y="0"/>
                  </a:moveTo>
                  <a:lnTo>
                    <a:pt x="6303264" y="0"/>
                  </a:lnTo>
                  <a:lnTo>
                    <a:pt x="6300216" y="0"/>
                  </a:lnTo>
                  <a:lnTo>
                    <a:pt x="0" y="0"/>
                  </a:lnTo>
                  <a:lnTo>
                    <a:pt x="0" y="1030224"/>
                  </a:lnTo>
                  <a:lnTo>
                    <a:pt x="6300216" y="1030224"/>
                  </a:lnTo>
                  <a:lnTo>
                    <a:pt x="6303264" y="1030224"/>
                  </a:lnTo>
                  <a:lnTo>
                    <a:pt x="6303264" y="1026160"/>
                  </a:lnTo>
                  <a:lnTo>
                    <a:pt x="7072884" y="0"/>
                  </a:lnTo>
                  <a:close/>
                </a:path>
              </a:pathLst>
            </a:custGeom>
            <a:solidFill>
              <a:srgbClr val="043C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6946392" y="6597395"/>
            <a:ext cx="394970" cy="175260"/>
          </a:xfrm>
          <a:custGeom>
            <a:avLst/>
            <a:gdLst/>
            <a:ahLst/>
            <a:cxnLst/>
            <a:rect l="l" t="t" r="r" b="b"/>
            <a:pathLst>
              <a:path w="394970" h="175259">
                <a:moveTo>
                  <a:pt x="394715" y="0"/>
                </a:moveTo>
                <a:lnTo>
                  <a:pt x="0" y="0"/>
                </a:lnTo>
                <a:lnTo>
                  <a:pt x="266700" y="175259"/>
                </a:lnTo>
                <a:lnTo>
                  <a:pt x="394715" y="0"/>
                </a:lnTo>
                <a:close/>
              </a:path>
            </a:pathLst>
          </a:custGeom>
          <a:solidFill>
            <a:srgbClr val="D26E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6949440" y="5963411"/>
            <a:ext cx="2194560" cy="894715"/>
            <a:chOff x="6949440" y="5963411"/>
            <a:chExt cx="2194560" cy="894715"/>
          </a:xfrm>
        </p:grpSpPr>
        <p:sp>
          <p:nvSpPr>
            <p:cNvPr id="9" name="object 9"/>
            <p:cNvSpPr/>
            <p:nvPr/>
          </p:nvSpPr>
          <p:spPr>
            <a:xfrm>
              <a:off x="7106412" y="5963411"/>
              <a:ext cx="2037714" cy="894715"/>
            </a:xfrm>
            <a:custGeom>
              <a:avLst/>
              <a:gdLst/>
              <a:ahLst/>
              <a:cxnLst/>
              <a:rect l="l" t="t" r="r" b="b"/>
              <a:pathLst>
                <a:path w="2037715" h="894715">
                  <a:moveTo>
                    <a:pt x="2037575" y="0"/>
                  </a:moveTo>
                  <a:lnTo>
                    <a:pt x="670560" y="0"/>
                  </a:lnTo>
                  <a:lnTo>
                    <a:pt x="669036" y="0"/>
                  </a:lnTo>
                  <a:lnTo>
                    <a:pt x="669036" y="2044"/>
                  </a:lnTo>
                  <a:lnTo>
                    <a:pt x="0" y="894588"/>
                  </a:lnTo>
                  <a:lnTo>
                    <a:pt x="669036" y="894588"/>
                  </a:lnTo>
                  <a:lnTo>
                    <a:pt x="670560" y="894588"/>
                  </a:lnTo>
                  <a:lnTo>
                    <a:pt x="2037575" y="894588"/>
                  </a:lnTo>
                  <a:lnTo>
                    <a:pt x="2037575" y="0"/>
                  </a:lnTo>
                  <a:close/>
                </a:path>
              </a:pathLst>
            </a:custGeom>
            <a:solidFill>
              <a:srgbClr val="5DC9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949440" y="6195059"/>
              <a:ext cx="2194560" cy="407034"/>
            </a:xfrm>
            <a:custGeom>
              <a:avLst/>
              <a:gdLst/>
              <a:ahLst/>
              <a:cxnLst/>
              <a:rect l="l" t="t" r="r" b="b"/>
              <a:pathLst>
                <a:path w="2194559" h="407034">
                  <a:moveTo>
                    <a:pt x="2194560" y="0"/>
                  </a:moveTo>
                  <a:lnTo>
                    <a:pt x="304800" y="0"/>
                  </a:lnTo>
                  <a:lnTo>
                    <a:pt x="298704" y="0"/>
                  </a:lnTo>
                  <a:lnTo>
                    <a:pt x="298704" y="8140"/>
                  </a:lnTo>
                  <a:lnTo>
                    <a:pt x="0" y="406908"/>
                  </a:lnTo>
                  <a:lnTo>
                    <a:pt x="298704" y="406908"/>
                  </a:lnTo>
                  <a:lnTo>
                    <a:pt x="304800" y="406908"/>
                  </a:lnTo>
                  <a:lnTo>
                    <a:pt x="2194560" y="406908"/>
                  </a:lnTo>
                  <a:lnTo>
                    <a:pt x="2194560" y="0"/>
                  </a:lnTo>
                  <a:close/>
                </a:path>
              </a:pathLst>
            </a:custGeom>
            <a:solidFill>
              <a:srgbClr val="FFCA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893165" y="863345"/>
            <a:ext cx="47802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F3F3F3"/>
                </a:solidFill>
              </a:rPr>
              <a:t>Изменения</a:t>
            </a:r>
            <a:r>
              <a:rPr sz="2000" spc="-50" dirty="0">
                <a:solidFill>
                  <a:srgbClr val="F3F3F3"/>
                </a:solidFill>
              </a:rPr>
              <a:t> </a:t>
            </a:r>
            <a:r>
              <a:rPr sz="2000" dirty="0">
                <a:solidFill>
                  <a:srgbClr val="F3F3F3"/>
                </a:solidFill>
              </a:rPr>
              <a:t>в обновленных</a:t>
            </a:r>
            <a:r>
              <a:rPr sz="2000" spc="-55" dirty="0">
                <a:solidFill>
                  <a:srgbClr val="F3F3F3"/>
                </a:solidFill>
              </a:rPr>
              <a:t> </a:t>
            </a:r>
            <a:r>
              <a:rPr sz="2000" dirty="0">
                <a:solidFill>
                  <a:srgbClr val="F3F3F3"/>
                </a:solidFill>
              </a:rPr>
              <a:t>ФГОС</a:t>
            </a:r>
            <a:r>
              <a:rPr sz="2000" spc="-10" dirty="0">
                <a:solidFill>
                  <a:srgbClr val="F3F3F3"/>
                </a:solidFill>
              </a:rPr>
              <a:t> </a:t>
            </a:r>
            <a:r>
              <a:rPr sz="2000" dirty="0">
                <a:solidFill>
                  <a:srgbClr val="F3F3F3"/>
                </a:solidFill>
              </a:rPr>
              <a:t>НОО</a:t>
            </a:r>
            <a:r>
              <a:rPr sz="2000" spc="-25" dirty="0">
                <a:solidFill>
                  <a:srgbClr val="F3F3F3"/>
                </a:solidFill>
              </a:rPr>
              <a:t> </a:t>
            </a:r>
            <a:r>
              <a:rPr sz="2000" dirty="0">
                <a:solidFill>
                  <a:srgbClr val="F3F3F3"/>
                </a:solidFill>
              </a:rPr>
              <a:t>и </a:t>
            </a:r>
            <a:r>
              <a:rPr sz="2000" spc="-25" dirty="0">
                <a:solidFill>
                  <a:srgbClr val="F3F3F3"/>
                </a:solidFill>
              </a:rPr>
              <a:t>ООО</a:t>
            </a:r>
            <a:endParaRPr sz="2000"/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22225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pc="-25" dirty="0">
                <a:latin typeface="Times New Roman"/>
                <a:cs typeface="Times New Roman"/>
              </a:rPr>
              <a:pPr marL="22225">
                <a:lnSpc>
                  <a:spcPct val="100000"/>
                </a:lnSpc>
                <a:spcBef>
                  <a:spcPts val="10"/>
                </a:spcBef>
              </a:pPr>
              <a:t>4</a:t>
            </a:fld>
            <a:endParaRPr spc="-25" dirty="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85750" y="1937766"/>
            <a:ext cx="4144010" cy="920750"/>
          </a:xfrm>
          <a:custGeom>
            <a:avLst/>
            <a:gdLst/>
            <a:ahLst/>
            <a:cxnLst/>
            <a:rect l="l" t="t" r="r" b="b"/>
            <a:pathLst>
              <a:path w="4144010" h="920750">
                <a:moveTo>
                  <a:pt x="0" y="920496"/>
                </a:moveTo>
                <a:lnTo>
                  <a:pt x="4143755" y="920496"/>
                </a:lnTo>
                <a:lnTo>
                  <a:pt x="4143755" y="0"/>
                </a:lnTo>
                <a:lnTo>
                  <a:pt x="0" y="0"/>
                </a:lnTo>
                <a:lnTo>
                  <a:pt x="0" y="920496"/>
                </a:lnTo>
                <a:close/>
              </a:path>
            </a:pathLst>
          </a:custGeom>
          <a:ln w="28574">
            <a:solidFill>
              <a:srgbClr val="0436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00037" y="1952053"/>
            <a:ext cx="4115435" cy="892175"/>
          </a:xfrm>
          <a:prstGeom prst="rect">
            <a:avLst/>
          </a:prstGeom>
          <a:solidFill>
            <a:srgbClr val="F3F3F3"/>
          </a:solidFill>
        </p:spPr>
        <p:txBody>
          <a:bodyPr vert="horz" wrap="square" lIns="0" tIns="50165" rIns="0" bIns="0" rtlCol="0">
            <a:spAutoFit/>
          </a:bodyPr>
          <a:lstStyle/>
          <a:p>
            <a:pPr algn="ctr">
              <a:lnSpc>
                <a:spcPts val="2010"/>
              </a:lnSpc>
              <a:spcBef>
                <a:spcPts val="395"/>
              </a:spcBef>
            </a:pPr>
            <a:r>
              <a:rPr sz="1800" b="1" dirty="0">
                <a:solidFill>
                  <a:srgbClr val="1C2043"/>
                </a:solidFill>
                <a:latin typeface="Arial Narrow"/>
                <a:cs typeface="Arial Narrow"/>
              </a:rPr>
              <a:t>Личностные</a:t>
            </a:r>
            <a:r>
              <a:rPr sz="1800" b="1" spc="-3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b="1" spc="-10" dirty="0">
                <a:solidFill>
                  <a:srgbClr val="1C2043"/>
                </a:solidFill>
                <a:latin typeface="Arial Narrow"/>
                <a:cs typeface="Arial Narrow"/>
              </a:rPr>
              <a:t>результаты</a:t>
            </a:r>
            <a:endParaRPr sz="1800">
              <a:latin typeface="Arial Narrow"/>
              <a:cs typeface="Arial Narrow"/>
            </a:endParaRPr>
          </a:p>
          <a:p>
            <a:pPr marL="548005" marR="541020" algn="ctr">
              <a:lnSpc>
                <a:spcPts val="1860"/>
              </a:lnSpc>
              <a:spcBef>
                <a:spcPts val="165"/>
              </a:spcBef>
            </a:pPr>
            <a:r>
              <a:rPr sz="1800" b="1" dirty="0">
                <a:solidFill>
                  <a:srgbClr val="1C2043"/>
                </a:solidFill>
                <a:latin typeface="Arial Narrow"/>
                <a:cs typeface="Arial Narrow"/>
              </a:rPr>
              <a:t>группируются</a:t>
            </a:r>
            <a:r>
              <a:rPr sz="1800" b="1" spc="-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b="1" dirty="0">
                <a:solidFill>
                  <a:srgbClr val="1C2043"/>
                </a:solidFill>
                <a:latin typeface="Arial Narrow"/>
                <a:cs typeface="Arial Narrow"/>
              </a:rPr>
              <a:t>по</a:t>
            </a:r>
            <a:r>
              <a:rPr sz="1800" b="1" spc="-2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b="1" spc="-10" dirty="0">
                <a:solidFill>
                  <a:srgbClr val="1C2043"/>
                </a:solidFill>
                <a:latin typeface="Arial Narrow"/>
                <a:cs typeface="Arial Narrow"/>
              </a:rPr>
              <a:t>направлениям воспитания: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85750" y="2858261"/>
            <a:ext cx="4144010" cy="2635250"/>
          </a:xfrm>
          <a:prstGeom prst="rect">
            <a:avLst/>
          </a:prstGeom>
          <a:solidFill>
            <a:srgbClr val="F9F9F9">
              <a:alpha val="90194"/>
            </a:srgbClr>
          </a:solidFill>
          <a:ln w="28575">
            <a:solidFill>
              <a:srgbClr val="043C56"/>
            </a:solidFill>
          </a:ln>
        </p:spPr>
        <p:txBody>
          <a:bodyPr vert="horz" wrap="square" lIns="0" tIns="55244" rIns="0" bIns="0" rtlCol="0">
            <a:spAutoFit/>
          </a:bodyPr>
          <a:lstStyle/>
          <a:p>
            <a:pPr marL="267970" indent="-172720">
              <a:lnSpc>
                <a:spcPct val="100000"/>
              </a:lnSpc>
              <a:spcBef>
                <a:spcPts val="434"/>
              </a:spcBef>
              <a:buChar char="•"/>
              <a:tabLst>
                <a:tab pos="268605" algn="l"/>
              </a:tabLst>
            </a:pPr>
            <a:r>
              <a:rPr sz="1800" spc="-10" dirty="0">
                <a:solidFill>
                  <a:srgbClr val="1C2043"/>
                </a:solidFill>
                <a:latin typeface="Arial Narrow"/>
                <a:cs typeface="Arial Narrow"/>
              </a:rPr>
              <a:t>гражданско-патриотическое;</a:t>
            </a:r>
            <a:endParaRPr sz="1800">
              <a:latin typeface="Arial Narrow"/>
              <a:cs typeface="Arial Narrow"/>
            </a:endParaRPr>
          </a:p>
          <a:p>
            <a:pPr marL="267970" indent="-172720">
              <a:lnSpc>
                <a:spcPct val="100000"/>
              </a:lnSpc>
              <a:spcBef>
                <a:spcPts val="10"/>
              </a:spcBef>
              <a:buChar char="•"/>
              <a:tabLst>
                <a:tab pos="268605" algn="l"/>
              </a:tabLst>
            </a:pPr>
            <a:r>
              <a:rPr sz="1800" spc="-10" dirty="0">
                <a:solidFill>
                  <a:srgbClr val="1C2043"/>
                </a:solidFill>
                <a:latin typeface="Arial Narrow"/>
                <a:cs typeface="Arial Narrow"/>
              </a:rPr>
              <a:t>духовно-нравственное;</a:t>
            </a:r>
            <a:endParaRPr sz="1800">
              <a:latin typeface="Arial Narrow"/>
              <a:cs typeface="Arial Narrow"/>
            </a:endParaRPr>
          </a:p>
          <a:p>
            <a:pPr marL="267970" indent="-172720">
              <a:lnSpc>
                <a:spcPct val="100000"/>
              </a:lnSpc>
              <a:spcBef>
                <a:spcPts val="15"/>
              </a:spcBef>
              <a:buChar char="•"/>
              <a:tabLst>
                <a:tab pos="268605" algn="l"/>
              </a:tabLst>
            </a:pPr>
            <a:r>
              <a:rPr sz="1800" spc="-10" dirty="0">
                <a:solidFill>
                  <a:srgbClr val="1C2043"/>
                </a:solidFill>
                <a:latin typeface="Arial Narrow"/>
                <a:cs typeface="Arial Narrow"/>
              </a:rPr>
              <a:t>эстетическое;</a:t>
            </a:r>
            <a:endParaRPr sz="1800">
              <a:latin typeface="Arial Narrow"/>
              <a:cs typeface="Arial Narrow"/>
            </a:endParaRPr>
          </a:p>
          <a:p>
            <a:pPr marL="267970" marR="349250" indent="-172720">
              <a:lnSpc>
                <a:spcPct val="85900"/>
              </a:lnSpc>
              <a:spcBef>
                <a:spcPts val="315"/>
              </a:spcBef>
              <a:buChar char="•"/>
              <a:tabLst>
                <a:tab pos="268605" algn="l"/>
              </a:tabLst>
            </a:pP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физическое</a:t>
            </a:r>
            <a:r>
              <a:rPr sz="1800" spc="-4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воспитание,</a:t>
            </a:r>
            <a:r>
              <a:rPr sz="1800" spc="-3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spc="-10" dirty="0">
                <a:solidFill>
                  <a:srgbClr val="1C2043"/>
                </a:solidFill>
                <a:latin typeface="Arial Narrow"/>
                <a:cs typeface="Arial Narrow"/>
              </a:rPr>
              <a:t>формирование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культуры</a:t>
            </a:r>
            <a:r>
              <a:rPr sz="1800" spc="-3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здоровья</a:t>
            </a:r>
            <a:r>
              <a:rPr sz="1800" spc="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и</a:t>
            </a:r>
            <a:r>
              <a:rPr sz="1800" spc="-1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spc="-10" dirty="0">
                <a:solidFill>
                  <a:srgbClr val="1C2043"/>
                </a:solidFill>
                <a:latin typeface="Arial Narrow"/>
                <a:cs typeface="Arial Narrow"/>
              </a:rPr>
              <a:t>эмоционального благополучия;</a:t>
            </a:r>
            <a:endParaRPr sz="1800">
              <a:latin typeface="Arial Narrow"/>
              <a:cs typeface="Arial Narrow"/>
            </a:endParaRPr>
          </a:p>
          <a:p>
            <a:pPr marL="267970" indent="-172720">
              <a:lnSpc>
                <a:spcPct val="100000"/>
              </a:lnSpc>
              <a:spcBef>
                <a:spcPts val="10"/>
              </a:spcBef>
              <a:buChar char="•"/>
              <a:tabLst>
                <a:tab pos="268605" algn="l"/>
              </a:tabLst>
            </a:pPr>
            <a:r>
              <a:rPr sz="1800" spc="-10" dirty="0">
                <a:solidFill>
                  <a:srgbClr val="1C2043"/>
                </a:solidFill>
                <a:latin typeface="Arial Narrow"/>
                <a:cs typeface="Arial Narrow"/>
              </a:rPr>
              <a:t>трудовое;</a:t>
            </a:r>
            <a:endParaRPr sz="1800">
              <a:latin typeface="Arial Narrow"/>
              <a:cs typeface="Arial Narrow"/>
            </a:endParaRPr>
          </a:p>
          <a:p>
            <a:pPr marL="267970" indent="-172720">
              <a:lnSpc>
                <a:spcPct val="100000"/>
              </a:lnSpc>
              <a:spcBef>
                <a:spcPts val="15"/>
              </a:spcBef>
              <a:buChar char="•"/>
              <a:tabLst>
                <a:tab pos="268605" algn="l"/>
              </a:tabLst>
            </a:pPr>
            <a:r>
              <a:rPr sz="1800" spc="-10" dirty="0">
                <a:solidFill>
                  <a:srgbClr val="1C2043"/>
                </a:solidFill>
                <a:latin typeface="Arial Narrow"/>
                <a:cs typeface="Arial Narrow"/>
              </a:rPr>
              <a:t>экологическое;</a:t>
            </a:r>
            <a:endParaRPr sz="1800">
              <a:latin typeface="Arial Narrow"/>
              <a:cs typeface="Arial Narrow"/>
            </a:endParaRPr>
          </a:p>
          <a:p>
            <a:pPr marL="267970" indent="-172720">
              <a:lnSpc>
                <a:spcPct val="100000"/>
              </a:lnSpc>
              <a:spcBef>
                <a:spcPts val="10"/>
              </a:spcBef>
              <a:buChar char="•"/>
              <a:tabLst>
                <a:tab pos="268605" algn="l"/>
              </a:tabLst>
            </a:pP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ценность</a:t>
            </a:r>
            <a:r>
              <a:rPr sz="1800" spc="-3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научного</a:t>
            </a:r>
            <a:r>
              <a:rPr sz="1800" spc="-3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spc="-10" dirty="0">
                <a:solidFill>
                  <a:srgbClr val="1C2043"/>
                </a:solidFill>
                <a:latin typeface="Arial Narrow"/>
                <a:cs typeface="Arial Narrow"/>
              </a:rPr>
              <a:t>познания.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572761" y="1930145"/>
            <a:ext cx="4287520" cy="864235"/>
          </a:xfrm>
          <a:custGeom>
            <a:avLst/>
            <a:gdLst/>
            <a:ahLst/>
            <a:cxnLst/>
            <a:rect l="l" t="t" r="r" b="b"/>
            <a:pathLst>
              <a:path w="4287520" h="864235">
                <a:moveTo>
                  <a:pt x="0" y="864108"/>
                </a:moveTo>
                <a:lnTo>
                  <a:pt x="4287012" y="864108"/>
                </a:lnTo>
                <a:lnTo>
                  <a:pt x="4287012" y="0"/>
                </a:lnTo>
                <a:lnTo>
                  <a:pt x="0" y="0"/>
                </a:lnTo>
                <a:lnTo>
                  <a:pt x="0" y="864108"/>
                </a:lnTo>
                <a:close/>
              </a:path>
            </a:pathLst>
          </a:custGeom>
          <a:ln w="28575">
            <a:solidFill>
              <a:srgbClr val="0436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4587049" y="1944433"/>
            <a:ext cx="4258945" cy="835660"/>
          </a:xfrm>
          <a:prstGeom prst="rect">
            <a:avLst/>
          </a:prstGeom>
          <a:solidFill>
            <a:srgbClr val="F3F3F3"/>
          </a:solidFill>
        </p:spPr>
        <p:txBody>
          <a:bodyPr vert="horz" wrap="square" lIns="0" tIns="22225" rIns="0" bIns="0" rtlCol="0">
            <a:spAutoFit/>
          </a:bodyPr>
          <a:lstStyle/>
          <a:p>
            <a:pPr algn="ctr">
              <a:lnSpc>
                <a:spcPts val="2010"/>
              </a:lnSpc>
              <a:spcBef>
                <a:spcPts val="175"/>
              </a:spcBef>
            </a:pPr>
            <a:r>
              <a:rPr sz="1800" b="1" dirty="0">
                <a:solidFill>
                  <a:srgbClr val="1C2043"/>
                </a:solidFill>
                <a:latin typeface="Arial Narrow"/>
                <a:cs typeface="Arial Narrow"/>
              </a:rPr>
              <a:t>Метапредметные</a:t>
            </a:r>
            <a:r>
              <a:rPr sz="1800" b="1" spc="-4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b="1" spc="-10" dirty="0">
                <a:solidFill>
                  <a:srgbClr val="1C2043"/>
                </a:solidFill>
                <a:latin typeface="Arial Narrow"/>
                <a:cs typeface="Arial Narrow"/>
              </a:rPr>
              <a:t>результаты</a:t>
            </a:r>
            <a:endParaRPr sz="1800">
              <a:latin typeface="Arial Narrow"/>
              <a:cs typeface="Arial Narrow"/>
            </a:endParaRPr>
          </a:p>
          <a:p>
            <a:pPr marL="232410" marR="226060" algn="ctr">
              <a:lnSpc>
                <a:spcPts val="1860"/>
              </a:lnSpc>
              <a:spcBef>
                <a:spcPts val="160"/>
              </a:spcBef>
            </a:pPr>
            <a:r>
              <a:rPr sz="1800" b="1" dirty="0">
                <a:solidFill>
                  <a:srgbClr val="1C2043"/>
                </a:solidFill>
                <a:latin typeface="Arial Narrow"/>
                <a:cs typeface="Arial Narrow"/>
              </a:rPr>
              <a:t>группируются по</a:t>
            </a:r>
            <a:r>
              <a:rPr sz="1800" b="1" spc="-2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b="1" dirty="0">
                <a:solidFill>
                  <a:srgbClr val="1C2043"/>
                </a:solidFill>
                <a:latin typeface="Arial Narrow"/>
                <a:cs typeface="Arial Narrow"/>
              </a:rPr>
              <a:t>видам</a:t>
            </a:r>
            <a:r>
              <a:rPr sz="1800" b="1" spc="-10" dirty="0">
                <a:solidFill>
                  <a:srgbClr val="1C2043"/>
                </a:solidFill>
                <a:latin typeface="Arial Narrow"/>
                <a:cs typeface="Arial Narrow"/>
              </a:rPr>
              <a:t> универсальных </a:t>
            </a:r>
            <a:r>
              <a:rPr sz="1800" b="1" dirty="0">
                <a:solidFill>
                  <a:srgbClr val="1C2043"/>
                </a:solidFill>
                <a:latin typeface="Arial Narrow"/>
                <a:cs typeface="Arial Narrow"/>
              </a:rPr>
              <a:t>учебных</a:t>
            </a:r>
            <a:r>
              <a:rPr sz="1800" b="1" spc="-3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b="1" spc="-10" dirty="0">
                <a:solidFill>
                  <a:srgbClr val="1C2043"/>
                </a:solidFill>
                <a:latin typeface="Arial Narrow"/>
                <a:cs typeface="Arial Narrow"/>
              </a:rPr>
              <a:t>действий: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572761" y="2794254"/>
            <a:ext cx="4287520" cy="2707005"/>
          </a:xfrm>
          <a:prstGeom prst="rect">
            <a:avLst/>
          </a:prstGeom>
          <a:solidFill>
            <a:srgbClr val="F9F9F9">
              <a:alpha val="90194"/>
            </a:srgbClr>
          </a:solidFill>
          <a:ln w="28575">
            <a:solidFill>
              <a:srgbClr val="043C56"/>
            </a:solidFill>
          </a:ln>
        </p:spPr>
        <p:txBody>
          <a:bodyPr vert="horz" wrap="square" lIns="0" tIns="92075" rIns="0" bIns="0" rtlCol="0">
            <a:spAutoFit/>
          </a:bodyPr>
          <a:lstStyle/>
          <a:p>
            <a:pPr marL="267970" marR="380365" indent="-172720">
              <a:lnSpc>
                <a:spcPct val="86100"/>
              </a:lnSpc>
              <a:spcBef>
                <a:spcPts val="725"/>
              </a:spcBef>
              <a:buChar char="•"/>
              <a:tabLst>
                <a:tab pos="268605" algn="l"/>
              </a:tabLst>
            </a:pP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овладение</a:t>
            </a:r>
            <a:r>
              <a:rPr sz="1800" spc="-4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универсальными</a:t>
            </a:r>
            <a:r>
              <a:rPr sz="1800" spc="-4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spc="-10" dirty="0">
                <a:solidFill>
                  <a:srgbClr val="1C2043"/>
                </a:solidFill>
                <a:latin typeface="Arial Narrow"/>
                <a:cs typeface="Arial Narrow"/>
              </a:rPr>
              <a:t>учебными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познавательными</a:t>
            </a:r>
            <a:r>
              <a:rPr sz="1800" spc="-1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действиями</a:t>
            </a:r>
            <a:r>
              <a:rPr sz="1800" spc="-1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–</a:t>
            </a:r>
            <a:r>
              <a:rPr sz="1800" spc="-3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spc="-10" dirty="0">
                <a:solidFill>
                  <a:srgbClr val="1C2043"/>
                </a:solidFill>
                <a:latin typeface="Arial Narrow"/>
                <a:cs typeface="Arial Narrow"/>
              </a:rPr>
              <a:t>базовые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логические,</a:t>
            </a:r>
            <a:r>
              <a:rPr sz="1800" spc="-5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базовые</a:t>
            </a:r>
            <a:r>
              <a:rPr sz="1800" spc="-10" dirty="0">
                <a:solidFill>
                  <a:srgbClr val="1C2043"/>
                </a:solidFill>
                <a:latin typeface="Arial Narrow"/>
                <a:cs typeface="Arial Narrow"/>
              </a:rPr>
              <a:t> исследовательские,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работа</a:t>
            </a:r>
            <a:r>
              <a:rPr sz="1800" spc="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с</a:t>
            </a:r>
            <a:r>
              <a:rPr sz="1800" spc="-3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spc="-10" dirty="0">
                <a:solidFill>
                  <a:srgbClr val="1C2043"/>
                </a:solidFill>
                <a:latin typeface="Arial Narrow"/>
                <a:cs typeface="Arial Narrow"/>
              </a:rPr>
              <a:t>информацией;</a:t>
            </a:r>
            <a:endParaRPr sz="1800">
              <a:latin typeface="Arial Narrow"/>
              <a:cs typeface="Arial Narrow"/>
            </a:endParaRPr>
          </a:p>
          <a:p>
            <a:pPr marL="267970" marR="179070" indent="-172720">
              <a:lnSpc>
                <a:spcPts val="1860"/>
              </a:lnSpc>
              <a:spcBef>
                <a:spcPts val="325"/>
              </a:spcBef>
              <a:buChar char="•"/>
              <a:tabLst>
                <a:tab pos="268605" algn="l"/>
              </a:tabLst>
            </a:pP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овладение</a:t>
            </a:r>
            <a:r>
              <a:rPr sz="1800" spc="-4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универсальными</a:t>
            </a:r>
            <a:r>
              <a:rPr sz="1800" spc="-4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spc="-10" dirty="0">
                <a:solidFill>
                  <a:srgbClr val="1C2043"/>
                </a:solidFill>
                <a:latin typeface="Arial Narrow"/>
                <a:cs typeface="Arial Narrow"/>
              </a:rPr>
              <a:t>учебными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коммуникативными</a:t>
            </a:r>
            <a:r>
              <a:rPr sz="1800" spc="-3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действиями</a:t>
            </a:r>
            <a:r>
              <a:rPr sz="1800" spc="-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–</a:t>
            </a:r>
            <a:r>
              <a:rPr sz="1800" spc="-2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spc="-10" dirty="0">
                <a:solidFill>
                  <a:srgbClr val="1C2043"/>
                </a:solidFill>
                <a:latin typeface="Arial Narrow"/>
                <a:cs typeface="Arial Narrow"/>
              </a:rPr>
              <a:t>общение,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совместная</a:t>
            </a:r>
            <a:r>
              <a:rPr sz="1800" spc="-4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spc="-10" dirty="0">
                <a:solidFill>
                  <a:srgbClr val="1C2043"/>
                </a:solidFill>
                <a:latin typeface="Arial Narrow"/>
                <a:cs typeface="Arial Narrow"/>
              </a:rPr>
              <a:t>деятельность;</a:t>
            </a:r>
            <a:endParaRPr sz="1800">
              <a:latin typeface="Arial Narrow"/>
              <a:cs typeface="Arial Narrow"/>
            </a:endParaRPr>
          </a:p>
          <a:p>
            <a:pPr marL="267970" marR="592455" indent="-172720">
              <a:lnSpc>
                <a:spcPct val="86200"/>
              </a:lnSpc>
              <a:spcBef>
                <a:spcPts val="285"/>
              </a:spcBef>
              <a:buChar char="•"/>
              <a:tabLst>
                <a:tab pos="268605" algn="l"/>
              </a:tabLst>
            </a:pP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овладение</a:t>
            </a:r>
            <a:r>
              <a:rPr sz="1800" spc="-4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универсальными</a:t>
            </a:r>
            <a:r>
              <a:rPr sz="1800" spc="-3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spc="-10" dirty="0">
                <a:solidFill>
                  <a:srgbClr val="1C2043"/>
                </a:solidFill>
                <a:latin typeface="Arial Narrow"/>
                <a:cs typeface="Arial Narrow"/>
              </a:rPr>
              <a:t>учебными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регулятивными</a:t>
            </a:r>
            <a:r>
              <a:rPr sz="1800" spc="-3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действиями</a:t>
            </a:r>
            <a:r>
              <a:rPr sz="1800" spc="-1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spc="-50" dirty="0">
                <a:solidFill>
                  <a:srgbClr val="1C2043"/>
                </a:solidFill>
                <a:latin typeface="Arial Narrow"/>
                <a:cs typeface="Arial Narrow"/>
              </a:rPr>
              <a:t>–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самоорганизация,</a:t>
            </a:r>
            <a:r>
              <a:rPr sz="1800" spc="-4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spc="-10" dirty="0">
                <a:solidFill>
                  <a:srgbClr val="1C2043"/>
                </a:solidFill>
                <a:latin typeface="Arial Narrow"/>
                <a:cs typeface="Arial Narrow"/>
              </a:rPr>
              <a:t>самоконтроль.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85750" y="5787390"/>
            <a:ext cx="8477250" cy="780342"/>
          </a:xfrm>
          <a:prstGeom prst="rect">
            <a:avLst/>
          </a:prstGeom>
          <a:solidFill>
            <a:srgbClr val="F3F3F3"/>
          </a:solidFill>
          <a:ln w="28575">
            <a:solidFill>
              <a:srgbClr val="5DC9D1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1195070" marR="1184275" indent="147955">
              <a:lnSpc>
                <a:spcPct val="100000"/>
              </a:lnSpc>
              <a:spcBef>
                <a:spcPts val="325"/>
              </a:spcBef>
            </a:pPr>
            <a:r>
              <a:rPr sz="2400" b="1" dirty="0">
                <a:solidFill>
                  <a:srgbClr val="3838F6"/>
                </a:solidFill>
                <a:latin typeface="Arial Narrow"/>
                <a:cs typeface="Arial Narrow"/>
              </a:rPr>
              <a:t>В</a:t>
            </a:r>
            <a:r>
              <a:rPr sz="2400" b="1" spc="-10" dirty="0">
                <a:solidFill>
                  <a:srgbClr val="3838F6"/>
                </a:solidFill>
                <a:latin typeface="Arial Narrow"/>
                <a:cs typeface="Arial Narrow"/>
              </a:rPr>
              <a:t> </a:t>
            </a:r>
            <a:r>
              <a:rPr sz="2400" b="1" dirty="0">
                <a:solidFill>
                  <a:srgbClr val="3838F6"/>
                </a:solidFill>
                <a:latin typeface="Arial Narrow"/>
                <a:cs typeface="Arial Narrow"/>
              </a:rPr>
              <a:t>обновленных</a:t>
            </a:r>
            <a:r>
              <a:rPr sz="2400" b="1" spc="20" dirty="0">
                <a:solidFill>
                  <a:srgbClr val="3838F6"/>
                </a:solidFill>
                <a:latin typeface="Arial Narrow"/>
                <a:cs typeface="Arial Narrow"/>
              </a:rPr>
              <a:t> </a:t>
            </a:r>
            <a:r>
              <a:rPr sz="2400" b="1" dirty="0">
                <a:solidFill>
                  <a:srgbClr val="3838F6"/>
                </a:solidFill>
                <a:latin typeface="Arial Narrow"/>
                <a:cs typeface="Arial Narrow"/>
              </a:rPr>
              <a:t>ФГОС -</a:t>
            </a:r>
            <a:r>
              <a:rPr sz="2400" b="1" spc="-15" dirty="0">
                <a:solidFill>
                  <a:srgbClr val="3838F6"/>
                </a:solidFill>
                <a:latin typeface="Arial Narrow"/>
                <a:cs typeface="Arial Narrow"/>
              </a:rPr>
              <a:t> </a:t>
            </a:r>
            <a:r>
              <a:rPr sz="2400" b="1" dirty="0">
                <a:solidFill>
                  <a:srgbClr val="3838F6"/>
                </a:solidFill>
                <a:latin typeface="Arial Narrow"/>
                <a:cs typeface="Arial Narrow"/>
              </a:rPr>
              <a:t>каждое</a:t>
            </a:r>
            <a:r>
              <a:rPr sz="2400" b="1" spc="5" dirty="0">
                <a:solidFill>
                  <a:srgbClr val="3838F6"/>
                </a:solidFill>
                <a:latin typeface="Arial Narrow"/>
                <a:cs typeface="Arial Narrow"/>
              </a:rPr>
              <a:t> </a:t>
            </a:r>
            <a:r>
              <a:rPr sz="2400" b="1" dirty="0">
                <a:solidFill>
                  <a:srgbClr val="3838F6"/>
                </a:solidFill>
                <a:latin typeface="Arial Narrow"/>
                <a:cs typeface="Arial Narrow"/>
              </a:rPr>
              <a:t>из</a:t>
            </a:r>
            <a:r>
              <a:rPr sz="2400" b="1" spc="-10" dirty="0">
                <a:solidFill>
                  <a:srgbClr val="3838F6"/>
                </a:solidFill>
                <a:latin typeface="Arial Narrow"/>
                <a:cs typeface="Arial Narrow"/>
              </a:rPr>
              <a:t> </a:t>
            </a:r>
            <a:r>
              <a:rPr sz="2400" b="1" spc="-25" dirty="0">
                <a:solidFill>
                  <a:srgbClr val="3838F6"/>
                </a:solidFill>
                <a:latin typeface="Arial Narrow"/>
                <a:cs typeface="Arial Narrow"/>
              </a:rPr>
              <a:t>УУД </a:t>
            </a:r>
            <a:r>
              <a:rPr sz="2400" b="1" dirty="0">
                <a:solidFill>
                  <a:srgbClr val="3838F6"/>
                </a:solidFill>
                <a:latin typeface="Arial Narrow"/>
                <a:cs typeface="Arial Narrow"/>
              </a:rPr>
              <a:t>содержит критерии</a:t>
            </a:r>
            <a:r>
              <a:rPr sz="2400" b="1" spc="20" dirty="0">
                <a:solidFill>
                  <a:srgbClr val="3838F6"/>
                </a:solidFill>
                <a:latin typeface="Arial Narrow"/>
                <a:cs typeface="Arial Narrow"/>
              </a:rPr>
              <a:t> </a:t>
            </a:r>
            <a:r>
              <a:rPr sz="2400" b="1" dirty="0">
                <a:solidFill>
                  <a:srgbClr val="3838F6"/>
                </a:solidFill>
                <a:latin typeface="Arial Narrow"/>
                <a:cs typeface="Arial Narrow"/>
              </a:rPr>
              <a:t>их</a:t>
            </a:r>
            <a:r>
              <a:rPr sz="2400" b="1" spc="-60" dirty="0">
                <a:solidFill>
                  <a:srgbClr val="3838F6"/>
                </a:solidFill>
                <a:latin typeface="Arial Narrow"/>
                <a:cs typeface="Arial Narrow"/>
              </a:rPr>
              <a:t> </a:t>
            </a:r>
            <a:r>
              <a:rPr sz="2400" b="1" spc="-10" dirty="0">
                <a:solidFill>
                  <a:srgbClr val="3838F6"/>
                </a:solidFill>
                <a:latin typeface="Arial Narrow"/>
                <a:cs typeface="Arial Narrow"/>
              </a:rPr>
              <a:t>сформированности</a:t>
            </a:r>
            <a:endParaRPr sz="2400" b="1" dirty="0">
              <a:solidFill>
                <a:srgbClr val="3838F6"/>
              </a:solidFill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350812" y="1350899"/>
          <a:ext cx="8501379" cy="45783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14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32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43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8770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400" b="1" spc="-1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Критерий</a:t>
                      </a:r>
                      <a:endParaRPr sz="1400" dirty="0">
                        <a:latin typeface="Arial Narrow"/>
                        <a:cs typeface="Arial Narrow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5DC9D1"/>
                      </a:solidFill>
                      <a:prstDash val="solid"/>
                    </a:lnL>
                    <a:lnR w="12700">
                      <a:solidFill>
                        <a:srgbClr val="5DC9D1"/>
                      </a:solidFill>
                      <a:prstDash val="solid"/>
                    </a:lnR>
                    <a:lnT w="12700">
                      <a:solidFill>
                        <a:srgbClr val="5DC9D1"/>
                      </a:solidFill>
                      <a:prstDash val="solid"/>
                    </a:lnT>
                    <a:lnB w="12700">
                      <a:solidFill>
                        <a:srgbClr val="5DC9D1"/>
                      </a:solidFill>
                      <a:prstDash val="solid"/>
                    </a:lnB>
                    <a:solidFill>
                      <a:srgbClr val="5DC9D1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400" b="1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Старый</a:t>
                      </a:r>
                      <a:r>
                        <a:rPr sz="1400" b="1" spc="-4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ФГОС</a:t>
                      </a:r>
                      <a:endParaRPr sz="1400">
                        <a:latin typeface="Arial Narrow"/>
                        <a:cs typeface="Arial Narrow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5DC9D1"/>
                      </a:solidFill>
                      <a:prstDash val="solid"/>
                    </a:lnL>
                    <a:lnR w="12700">
                      <a:solidFill>
                        <a:srgbClr val="5DC9D1"/>
                      </a:solidFill>
                      <a:prstDash val="solid"/>
                    </a:lnR>
                    <a:lnT w="12700">
                      <a:solidFill>
                        <a:srgbClr val="5DC9D1"/>
                      </a:solidFill>
                      <a:prstDash val="solid"/>
                    </a:lnT>
                    <a:lnB w="12700">
                      <a:solidFill>
                        <a:srgbClr val="5DC9D1"/>
                      </a:solidFill>
                      <a:prstDash val="solid"/>
                    </a:lnB>
                    <a:solidFill>
                      <a:srgbClr val="5DC9D1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400" b="1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Новый</a:t>
                      </a:r>
                      <a:r>
                        <a:rPr sz="1400" b="1" spc="-4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ФГОС</a:t>
                      </a:r>
                      <a:endParaRPr sz="1400">
                        <a:latin typeface="Arial Narrow"/>
                        <a:cs typeface="Arial Narrow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5DC9D1"/>
                      </a:solidFill>
                      <a:prstDash val="solid"/>
                    </a:lnL>
                    <a:lnR w="12700">
                      <a:solidFill>
                        <a:srgbClr val="5DC9D1"/>
                      </a:solidFill>
                      <a:prstDash val="solid"/>
                    </a:lnR>
                    <a:lnT w="12700">
                      <a:solidFill>
                        <a:srgbClr val="5DC9D1"/>
                      </a:solidFill>
                      <a:prstDash val="solid"/>
                    </a:lnT>
                    <a:lnB w="12700">
                      <a:solidFill>
                        <a:srgbClr val="5DC9D1"/>
                      </a:solidFill>
                      <a:prstDash val="solid"/>
                    </a:lnB>
                    <a:solidFill>
                      <a:srgbClr val="5DC9D1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54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104775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Виды</a:t>
                      </a:r>
                      <a:r>
                        <a:rPr sz="1400" spc="-2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spc="-1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программ</a:t>
                      </a:r>
                      <a:endParaRPr sz="1400">
                        <a:latin typeface="Arial Narrow"/>
                        <a:cs typeface="Arial Narrow"/>
                      </a:endParaRPr>
                    </a:p>
                  </a:txBody>
                  <a:tcPr marL="0" marR="0" marT="6985" marB="0">
                    <a:lnL w="12700">
                      <a:solidFill>
                        <a:srgbClr val="5DC9D1"/>
                      </a:solidFill>
                      <a:prstDash val="solid"/>
                    </a:lnL>
                    <a:lnR w="12700">
                      <a:solidFill>
                        <a:srgbClr val="5DC9D1"/>
                      </a:solidFill>
                      <a:prstDash val="solid"/>
                    </a:lnR>
                    <a:lnT w="12700">
                      <a:solidFill>
                        <a:srgbClr val="5DC9D1"/>
                      </a:solidFill>
                      <a:prstDash val="solid"/>
                    </a:lnT>
                    <a:lnB w="12700">
                      <a:solidFill>
                        <a:srgbClr val="5DC9D1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105410" marR="128270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Рабочие</a:t>
                      </a:r>
                      <a:r>
                        <a:rPr sz="1400" spc="-4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программы</a:t>
                      </a:r>
                      <a:r>
                        <a:rPr sz="1400" spc="-3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учебных</a:t>
                      </a:r>
                      <a:r>
                        <a:rPr sz="1400" spc="-1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предметов</a:t>
                      </a:r>
                      <a:r>
                        <a:rPr sz="1400" spc="-3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spc="-5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и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курсов,</a:t>
                      </a:r>
                      <a:r>
                        <a:rPr sz="1400" spc="-1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в</a:t>
                      </a:r>
                      <a:r>
                        <a:rPr sz="1400" spc="-1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том</a:t>
                      </a:r>
                      <a:r>
                        <a:rPr sz="1400" spc="-1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числе</a:t>
                      </a:r>
                      <a:r>
                        <a:rPr sz="1400" spc="-2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и</a:t>
                      </a:r>
                      <a:r>
                        <a:rPr sz="1400" spc="-1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внеурочной деятельности</a:t>
                      </a:r>
                      <a:endParaRPr sz="1400">
                        <a:latin typeface="Arial Narrow"/>
                        <a:cs typeface="Arial Narrow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5DC9D1"/>
                      </a:solidFill>
                      <a:prstDash val="solid"/>
                    </a:lnL>
                    <a:lnR w="12700">
                      <a:solidFill>
                        <a:srgbClr val="5DC9D1"/>
                      </a:solidFill>
                      <a:prstDash val="solid"/>
                    </a:lnR>
                    <a:lnT w="12700">
                      <a:solidFill>
                        <a:srgbClr val="5DC9D1"/>
                      </a:solidFill>
                      <a:prstDash val="solid"/>
                    </a:lnT>
                    <a:lnB w="12700">
                      <a:solidFill>
                        <a:srgbClr val="5DC9D1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106045" marR="118745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Рабочие</a:t>
                      </a:r>
                      <a:r>
                        <a:rPr sz="1400" spc="-4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программы</a:t>
                      </a:r>
                      <a:r>
                        <a:rPr sz="1400" spc="-3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учебных</a:t>
                      </a:r>
                      <a:r>
                        <a:rPr sz="1400" spc="-1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spc="-1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предметов,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учебных</a:t>
                      </a:r>
                      <a:r>
                        <a:rPr sz="1400" spc="-1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курсов,</a:t>
                      </a:r>
                      <a:r>
                        <a:rPr sz="1400" spc="-1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в</a:t>
                      </a:r>
                      <a:r>
                        <a:rPr sz="1400" spc="-1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том</a:t>
                      </a:r>
                      <a:r>
                        <a:rPr sz="1400" spc="-1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числе</a:t>
                      </a:r>
                      <a:r>
                        <a:rPr sz="1400" spc="-3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и</a:t>
                      </a:r>
                      <a:r>
                        <a:rPr sz="1400" spc="-1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внеурочной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деятельности,</a:t>
                      </a:r>
                      <a:r>
                        <a:rPr sz="1400" spc="-2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учебных</a:t>
                      </a:r>
                      <a:r>
                        <a:rPr sz="1400" spc="-1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spc="-1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модулей</a:t>
                      </a:r>
                      <a:endParaRPr sz="1400">
                        <a:latin typeface="Arial Narrow"/>
                        <a:cs typeface="Arial Narrow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5DC9D1"/>
                      </a:solidFill>
                      <a:prstDash val="solid"/>
                    </a:lnL>
                    <a:lnR w="12700">
                      <a:solidFill>
                        <a:srgbClr val="5DC9D1"/>
                      </a:solidFill>
                      <a:prstDash val="solid"/>
                    </a:lnR>
                    <a:lnT w="12700">
                      <a:solidFill>
                        <a:srgbClr val="5DC9D1"/>
                      </a:solidFill>
                      <a:prstDash val="solid"/>
                    </a:lnT>
                    <a:lnB w="12700">
                      <a:solidFill>
                        <a:srgbClr val="5DC9D1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54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04775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Структура</a:t>
                      </a:r>
                      <a:r>
                        <a:rPr sz="1400" spc="-4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рабочих</a:t>
                      </a:r>
                      <a:r>
                        <a:rPr sz="1400" spc="-1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spc="-1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программ</a:t>
                      </a:r>
                      <a:endParaRPr sz="14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12700">
                      <a:solidFill>
                        <a:srgbClr val="5DC9D1"/>
                      </a:solidFill>
                      <a:prstDash val="solid"/>
                    </a:lnL>
                    <a:lnR w="12700">
                      <a:solidFill>
                        <a:srgbClr val="5DC9D1"/>
                      </a:solidFill>
                      <a:prstDash val="solid"/>
                    </a:lnR>
                    <a:lnT w="12700">
                      <a:solidFill>
                        <a:srgbClr val="5DC9D1"/>
                      </a:solidFill>
                      <a:prstDash val="solid"/>
                    </a:lnT>
                    <a:lnB w="12700">
                      <a:solidFill>
                        <a:srgbClr val="5DC9D1"/>
                      </a:solidFill>
                      <a:prstDash val="solid"/>
                    </a:lnB>
                    <a:solidFill>
                      <a:srgbClr val="5DC9D1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05410" marR="534670" algn="just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Различается</a:t>
                      </a:r>
                      <a:r>
                        <a:rPr sz="1400" spc="-2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для</a:t>
                      </a:r>
                      <a:r>
                        <a:rPr sz="1400" spc="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рабочих</a:t>
                      </a:r>
                      <a:r>
                        <a:rPr sz="1400" spc="-2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spc="-1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программ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учебных</a:t>
                      </a:r>
                      <a:r>
                        <a:rPr sz="1400" spc="-2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предметов,</a:t>
                      </a:r>
                      <a:r>
                        <a:rPr sz="1400" spc="-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курсов</a:t>
                      </a:r>
                      <a:r>
                        <a:rPr sz="1400" spc="-2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и</a:t>
                      </a:r>
                      <a:r>
                        <a:rPr sz="1400" spc="-2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spc="-1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курсов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внеурочной</a:t>
                      </a:r>
                      <a:r>
                        <a:rPr sz="1400" spc="-3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spc="-1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деятельности</a:t>
                      </a:r>
                      <a:endParaRPr sz="1400">
                        <a:latin typeface="Arial Narrow"/>
                        <a:cs typeface="Arial Narrow"/>
                      </a:endParaRPr>
                    </a:p>
                  </a:txBody>
                  <a:tcPr marL="0" marR="0" marT="49530" marB="0">
                    <a:lnL w="12700">
                      <a:solidFill>
                        <a:srgbClr val="5DC9D1"/>
                      </a:solidFill>
                      <a:prstDash val="solid"/>
                    </a:lnL>
                    <a:lnR w="12700">
                      <a:solidFill>
                        <a:srgbClr val="5DC9D1"/>
                      </a:solidFill>
                      <a:prstDash val="solid"/>
                    </a:lnR>
                    <a:lnT w="12700">
                      <a:solidFill>
                        <a:srgbClr val="5DC9D1"/>
                      </a:solidFill>
                      <a:prstDash val="solid"/>
                    </a:lnT>
                    <a:lnB w="12700">
                      <a:solidFill>
                        <a:srgbClr val="5DC9D1"/>
                      </a:solidFill>
                      <a:prstDash val="solid"/>
                    </a:lnB>
                    <a:solidFill>
                      <a:srgbClr val="5DC9D1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06045" marR="10922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Одинаковая</a:t>
                      </a:r>
                      <a:r>
                        <a:rPr sz="1400" spc="-3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для</a:t>
                      </a:r>
                      <a:r>
                        <a:rPr sz="1400" spc="-1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всех</a:t>
                      </a:r>
                      <a:r>
                        <a:rPr sz="1400" spc="-2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рабочих</a:t>
                      </a:r>
                      <a:r>
                        <a:rPr sz="1400" spc="-1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программ, </a:t>
                      </a:r>
                      <a:r>
                        <a:rPr sz="1400" spc="-5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в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том</a:t>
                      </a:r>
                      <a:r>
                        <a:rPr sz="1400" spc="-2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числе</a:t>
                      </a:r>
                      <a:r>
                        <a:rPr sz="1400" spc="-3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и</a:t>
                      </a:r>
                      <a:r>
                        <a:rPr sz="1400" spc="-2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программ </a:t>
                      </a:r>
                      <a:r>
                        <a:rPr sz="1400" spc="-1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внеурочной деятельности</a:t>
                      </a:r>
                      <a:endParaRPr sz="1400">
                        <a:latin typeface="Arial Narrow"/>
                        <a:cs typeface="Arial Narrow"/>
                      </a:endParaRPr>
                    </a:p>
                  </a:txBody>
                  <a:tcPr marL="0" marR="0" marT="49530" marB="0">
                    <a:lnL w="12700">
                      <a:solidFill>
                        <a:srgbClr val="5DC9D1"/>
                      </a:solidFill>
                      <a:prstDash val="solid"/>
                    </a:lnL>
                    <a:lnR w="12700">
                      <a:solidFill>
                        <a:srgbClr val="5DC9D1"/>
                      </a:solidFill>
                      <a:prstDash val="solid"/>
                    </a:lnR>
                    <a:lnT w="12700">
                      <a:solidFill>
                        <a:srgbClr val="5DC9D1"/>
                      </a:solidFill>
                      <a:prstDash val="solid"/>
                    </a:lnT>
                    <a:lnB w="12700">
                      <a:solidFill>
                        <a:srgbClr val="5DC9D1"/>
                      </a:solidFill>
                      <a:prstDash val="solid"/>
                    </a:lnB>
                    <a:solidFill>
                      <a:srgbClr val="5DC9D1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5490">
                <a:tc>
                  <a:txBody>
                    <a:bodyPr/>
                    <a:lstStyle/>
                    <a:p>
                      <a:pPr marL="104775" marR="13335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Тематическое</a:t>
                      </a:r>
                      <a:r>
                        <a:rPr sz="1400" spc="-3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spc="-1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планирование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рабочих</a:t>
                      </a:r>
                      <a:r>
                        <a:rPr sz="1400" spc="-2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программ</a:t>
                      </a:r>
                      <a:r>
                        <a:rPr sz="1400" spc="-2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spc="-1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учебных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предметов,</a:t>
                      </a:r>
                      <a:r>
                        <a:rPr sz="1400" spc="-2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spc="-1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курсов</a:t>
                      </a:r>
                      <a:endParaRPr sz="1400">
                        <a:latin typeface="Arial Narrow"/>
                        <a:cs typeface="Arial Narrow"/>
                      </a:endParaRPr>
                    </a:p>
                  </a:txBody>
                  <a:tcPr marL="0" marR="0" marT="49530" marB="0">
                    <a:lnL w="12700">
                      <a:solidFill>
                        <a:srgbClr val="5DC9D1"/>
                      </a:solidFill>
                      <a:prstDash val="solid"/>
                    </a:lnL>
                    <a:lnR w="12700">
                      <a:solidFill>
                        <a:srgbClr val="5DC9D1"/>
                      </a:solidFill>
                      <a:prstDash val="solid"/>
                    </a:lnR>
                    <a:lnT w="12700">
                      <a:solidFill>
                        <a:srgbClr val="5DC9D1"/>
                      </a:solidFill>
                      <a:prstDash val="solid"/>
                    </a:lnT>
                    <a:lnB w="12700">
                      <a:solidFill>
                        <a:srgbClr val="5DC9D1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105410" marR="133350" algn="just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С</a:t>
                      </a:r>
                      <a:r>
                        <a:rPr sz="1400" spc="-2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учетом</a:t>
                      </a:r>
                      <a:r>
                        <a:rPr sz="1400" spc="-3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рабочей</a:t>
                      </a:r>
                      <a:r>
                        <a:rPr sz="1400" spc="-1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программы</a:t>
                      </a:r>
                      <a:r>
                        <a:rPr sz="1400" spc="-1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воспитания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с</a:t>
                      </a:r>
                      <a:r>
                        <a:rPr sz="1400" spc="-3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указанием</a:t>
                      </a:r>
                      <a:r>
                        <a:rPr sz="1400" spc="-3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количества</a:t>
                      </a:r>
                      <a:r>
                        <a:rPr sz="1400" spc="-4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часов,</a:t>
                      </a:r>
                      <a:r>
                        <a:rPr sz="1400" spc="-2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spc="-1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отводимых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на</a:t>
                      </a:r>
                      <a:r>
                        <a:rPr sz="1400" spc="-2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освоение</a:t>
                      </a:r>
                      <a:r>
                        <a:rPr sz="1400" spc="-2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каждой</a:t>
                      </a:r>
                      <a:r>
                        <a:rPr sz="1400" spc="-2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темы</a:t>
                      </a:r>
                      <a:endParaRPr sz="1400">
                        <a:latin typeface="Arial Narrow"/>
                        <a:cs typeface="Arial Narrow"/>
                      </a:endParaRPr>
                    </a:p>
                  </a:txBody>
                  <a:tcPr marL="0" marR="0" marT="49530" marB="0">
                    <a:lnL w="12700">
                      <a:solidFill>
                        <a:srgbClr val="5DC9D1"/>
                      </a:solidFill>
                      <a:prstDash val="solid"/>
                    </a:lnL>
                    <a:lnR w="12700">
                      <a:solidFill>
                        <a:srgbClr val="5DC9D1"/>
                      </a:solidFill>
                      <a:prstDash val="solid"/>
                    </a:lnR>
                    <a:lnT w="12700">
                      <a:solidFill>
                        <a:srgbClr val="5DC9D1"/>
                      </a:solidFill>
                      <a:prstDash val="solid"/>
                    </a:lnT>
                    <a:lnB w="12700">
                      <a:solidFill>
                        <a:srgbClr val="5DC9D1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150">
                        <a:latin typeface="Times New Roman"/>
                        <a:cs typeface="Times New Roman"/>
                      </a:endParaRPr>
                    </a:p>
                    <a:p>
                      <a:pPr marL="106045" marR="302260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С</a:t>
                      </a:r>
                      <a:r>
                        <a:rPr sz="1400" spc="-3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указанием</a:t>
                      </a:r>
                      <a:r>
                        <a:rPr sz="1400" spc="-4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количества</a:t>
                      </a:r>
                      <a:r>
                        <a:rPr sz="1400" spc="-3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spc="-1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академических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часов,</a:t>
                      </a:r>
                      <a:r>
                        <a:rPr sz="1400" spc="-2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отводимых</a:t>
                      </a:r>
                      <a:r>
                        <a:rPr sz="1400" spc="-3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на</a:t>
                      </a:r>
                      <a:r>
                        <a:rPr sz="1400" spc="-1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освоение</a:t>
                      </a:r>
                      <a:r>
                        <a:rPr sz="1400" spc="-3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spc="-1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каждой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темы,</a:t>
                      </a:r>
                      <a:r>
                        <a:rPr sz="1400" spc="-4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возможности</a:t>
                      </a:r>
                      <a:r>
                        <a:rPr sz="1400" spc="-4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использования</a:t>
                      </a:r>
                      <a:r>
                        <a:rPr sz="1400" spc="-4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spc="-2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по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этой</a:t>
                      </a:r>
                      <a:r>
                        <a:rPr sz="1400" spc="-2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теме</a:t>
                      </a:r>
                      <a:r>
                        <a:rPr sz="1400" spc="-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ЭОР</a:t>
                      </a:r>
                      <a:r>
                        <a:rPr sz="1400" spc="-2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и</a:t>
                      </a:r>
                      <a:r>
                        <a:rPr sz="1400" spc="-1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spc="-2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ЦОР</a:t>
                      </a:r>
                      <a:endParaRPr sz="1400">
                        <a:latin typeface="Arial Narrow"/>
                        <a:cs typeface="Arial Narrow"/>
                      </a:endParaRPr>
                    </a:p>
                  </a:txBody>
                  <a:tcPr marL="0" marR="0" marT="1905" marB="0">
                    <a:lnL w="12700">
                      <a:solidFill>
                        <a:srgbClr val="5DC9D1"/>
                      </a:solidFill>
                      <a:prstDash val="solid"/>
                    </a:lnL>
                    <a:lnR w="12700">
                      <a:solidFill>
                        <a:srgbClr val="5DC9D1"/>
                      </a:solidFill>
                      <a:prstDash val="solid"/>
                    </a:lnR>
                    <a:lnT w="12700">
                      <a:solidFill>
                        <a:srgbClr val="5DC9D1"/>
                      </a:solidFill>
                      <a:prstDash val="solid"/>
                    </a:lnT>
                    <a:lnB w="12700">
                      <a:solidFill>
                        <a:srgbClr val="5DC9D1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5490">
                <a:tc>
                  <a:txBody>
                    <a:bodyPr/>
                    <a:lstStyle/>
                    <a:p>
                      <a:pPr marL="104775" marR="13335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Тематическое</a:t>
                      </a:r>
                      <a:r>
                        <a:rPr sz="1400" spc="-3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spc="-1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планирование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рабочих</a:t>
                      </a:r>
                      <a:r>
                        <a:rPr sz="1400" spc="-2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программ</a:t>
                      </a:r>
                      <a:r>
                        <a:rPr sz="1400" spc="-2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spc="-1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курсов</a:t>
                      </a:r>
                      <a:endParaRPr sz="1400">
                        <a:latin typeface="Arial Narrow"/>
                        <a:cs typeface="Arial Narrow"/>
                      </a:endParaRPr>
                    </a:p>
                    <a:p>
                      <a:pPr marL="104775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внеурочной</a:t>
                      </a:r>
                      <a:r>
                        <a:rPr sz="1400" spc="-3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spc="-1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деятельности</a:t>
                      </a:r>
                      <a:endParaRPr sz="1400">
                        <a:latin typeface="Arial Narrow"/>
                        <a:cs typeface="Arial Narrow"/>
                      </a:endParaRPr>
                    </a:p>
                  </a:txBody>
                  <a:tcPr marL="0" marR="0" marT="49530" marB="0">
                    <a:lnL w="12700">
                      <a:solidFill>
                        <a:srgbClr val="5DC9D1"/>
                      </a:solidFill>
                      <a:prstDash val="solid"/>
                    </a:lnL>
                    <a:lnR w="12700">
                      <a:solidFill>
                        <a:srgbClr val="5DC9D1"/>
                      </a:solidFill>
                      <a:prstDash val="solid"/>
                    </a:lnR>
                    <a:lnT w="12700">
                      <a:solidFill>
                        <a:srgbClr val="5DC9D1"/>
                      </a:solidFill>
                      <a:prstDash val="solid"/>
                    </a:lnT>
                    <a:lnB w="12700">
                      <a:solidFill>
                        <a:srgbClr val="5DC9D1"/>
                      </a:solidFill>
                      <a:prstDash val="solid"/>
                    </a:lnB>
                    <a:solidFill>
                      <a:srgbClr val="5DC9D1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05410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С</a:t>
                      </a:r>
                      <a:r>
                        <a:rPr sz="1400" spc="-2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учетом</a:t>
                      </a:r>
                      <a:r>
                        <a:rPr sz="1400" spc="-3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рабочей</a:t>
                      </a:r>
                      <a:r>
                        <a:rPr sz="1400" spc="-1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программы</a:t>
                      </a:r>
                      <a:r>
                        <a:rPr sz="1400" spc="-1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воспитания</a:t>
                      </a:r>
                      <a:endParaRPr sz="14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12700">
                      <a:solidFill>
                        <a:srgbClr val="5DC9D1"/>
                      </a:solidFill>
                      <a:prstDash val="solid"/>
                    </a:lnL>
                    <a:lnR w="12700">
                      <a:solidFill>
                        <a:srgbClr val="5DC9D1"/>
                      </a:solidFill>
                      <a:prstDash val="solid"/>
                    </a:lnR>
                    <a:lnT w="12700">
                      <a:solidFill>
                        <a:srgbClr val="5DC9D1"/>
                      </a:solidFill>
                      <a:prstDash val="solid"/>
                    </a:lnT>
                    <a:lnB w="12700">
                      <a:solidFill>
                        <a:srgbClr val="5DC9D1"/>
                      </a:solidFill>
                      <a:prstDash val="solid"/>
                    </a:lnB>
                    <a:solidFill>
                      <a:srgbClr val="5DC9D1">
                        <a:alpha val="19999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905" marB="0">
                    <a:lnL w="12700">
                      <a:solidFill>
                        <a:srgbClr val="5DC9D1"/>
                      </a:solidFill>
                      <a:prstDash val="solid"/>
                    </a:lnL>
                    <a:lnR w="12700">
                      <a:solidFill>
                        <a:srgbClr val="5DC9D1"/>
                      </a:solidFill>
                      <a:prstDash val="solid"/>
                    </a:lnR>
                    <a:lnT w="12700">
                      <a:solidFill>
                        <a:srgbClr val="5DC9D1"/>
                      </a:solidFill>
                      <a:prstDash val="solid"/>
                    </a:lnT>
                    <a:lnB w="12700">
                      <a:solidFill>
                        <a:srgbClr val="5DC9D1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2130">
                <a:tc>
                  <a:txBody>
                    <a:bodyPr/>
                    <a:lstStyle/>
                    <a:p>
                      <a:pPr marL="104775" marR="37211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Учет</a:t>
                      </a:r>
                      <a:r>
                        <a:rPr sz="1400" spc="-3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рабочей </a:t>
                      </a:r>
                      <a:r>
                        <a:rPr sz="1400" spc="-1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программы воспитания</a:t>
                      </a:r>
                      <a:endParaRPr sz="1400">
                        <a:latin typeface="Arial Narrow"/>
                        <a:cs typeface="Arial Narrow"/>
                      </a:endParaRPr>
                    </a:p>
                  </a:txBody>
                  <a:tcPr marL="0" marR="0" marT="49530" marB="0">
                    <a:lnL w="12700">
                      <a:solidFill>
                        <a:srgbClr val="5DC9D1"/>
                      </a:solidFill>
                      <a:prstDash val="solid"/>
                    </a:lnL>
                    <a:lnR w="12700">
                      <a:solidFill>
                        <a:srgbClr val="5DC9D1"/>
                      </a:solidFill>
                      <a:prstDash val="solid"/>
                    </a:lnR>
                    <a:lnT w="12700">
                      <a:solidFill>
                        <a:srgbClr val="5DC9D1"/>
                      </a:solidFill>
                      <a:prstDash val="solid"/>
                    </a:lnT>
                    <a:lnB w="12700">
                      <a:solidFill>
                        <a:srgbClr val="5DC9D1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105410" marR="75120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Только</a:t>
                      </a:r>
                      <a:r>
                        <a:rPr sz="1400" spc="-2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в</a:t>
                      </a:r>
                      <a:r>
                        <a:rPr sz="1400" spc="-1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разделе</a:t>
                      </a:r>
                      <a:r>
                        <a:rPr sz="1400" spc="-1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«Тематическое планирование»</a:t>
                      </a:r>
                      <a:endParaRPr sz="1400">
                        <a:latin typeface="Arial Narrow"/>
                        <a:cs typeface="Arial Narrow"/>
                      </a:endParaRPr>
                    </a:p>
                  </a:txBody>
                  <a:tcPr marL="0" marR="0" marT="49530" marB="0">
                    <a:lnL w="12700">
                      <a:solidFill>
                        <a:srgbClr val="5DC9D1"/>
                      </a:solidFill>
                      <a:prstDash val="solid"/>
                    </a:lnL>
                    <a:lnR w="12700">
                      <a:solidFill>
                        <a:srgbClr val="5DC9D1"/>
                      </a:solidFill>
                      <a:prstDash val="solid"/>
                    </a:lnR>
                    <a:lnT w="12700">
                      <a:solidFill>
                        <a:srgbClr val="5DC9D1"/>
                      </a:solidFill>
                      <a:prstDash val="solid"/>
                    </a:lnT>
                    <a:lnB w="12700">
                      <a:solidFill>
                        <a:srgbClr val="5DC9D1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  <a:spcBef>
                          <a:spcPts val="1230"/>
                        </a:spcBef>
                      </a:pP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Во</a:t>
                      </a:r>
                      <a:r>
                        <a:rPr sz="1400" spc="-2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всех</a:t>
                      </a:r>
                      <a:r>
                        <a:rPr sz="1400" spc="-1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разделах рабочей</a:t>
                      </a:r>
                      <a:r>
                        <a:rPr sz="1400" spc="-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spc="-1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программы</a:t>
                      </a:r>
                      <a:endParaRPr sz="1400">
                        <a:latin typeface="Arial Narrow"/>
                        <a:cs typeface="Arial Narrow"/>
                      </a:endParaRPr>
                    </a:p>
                  </a:txBody>
                  <a:tcPr marL="0" marR="0" marT="156210" marB="0">
                    <a:lnL w="12700">
                      <a:solidFill>
                        <a:srgbClr val="5DC9D1"/>
                      </a:solidFill>
                      <a:prstDash val="solid"/>
                    </a:lnL>
                    <a:lnR w="12700">
                      <a:solidFill>
                        <a:srgbClr val="5DC9D1"/>
                      </a:solidFill>
                      <a:prstDash val="solid"/>
                    </a:lnR>
                    <a:lnT w="12700">
                      <a:solidFill>
                        <a:srgbClr val="5DC9D1"/>
                      </a:solidFill>
                      <a:prstDash val="solid"/>
                    </a:lnT>
                    <a:lnB w="12700">
                      <a:solidFill>
                        <a:srgbClr val="5DC9D1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45490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Особенности</a:t>
                      </a:r>
                      <a:r>
                        <a:rPr sz="1400" spc="-5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spc="-1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рабочей</a:t>
                      </a:r>
                      <a:endParaRPr sz="1400">
                        <a:latin typeface="Arial Narrow"/>
                        <a:cs typeface="Arial Narrow"/>
                      </a:endParaRPr>
                    </a:p>
                    <a:p>
                      <a:pPr marL="1047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программы</a:t>
                      </a:r>
                      <a:r>
                        <a:rPr sz="1400" spc="-4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spc="-1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курса</a:t>
                      </a:r>
                      <a:endParaRPr sz="1400">
                        <a:latin typeface="Arial Narrow"/>
                        <a:cs typeface="Arial Narrow"/>
                      </a:endParaRPr>
                    </a:p>
                    <a:p>
                      <a:pPr marL="104775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внеурочной</a:t>
                      </a:r>
                      <a:r>
                        <a:rPr sz="1400" spc="-3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spc="-1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деятельности</a:t>
                      </a:r>
                      <a:endParaRPr sz="1400">
                        <a:latin typeface="Arial Narrow"/>
                        <a:cs typeface="Arial Narrow"/>
                      </a:endParaRPr>
                    </a:p>
                  </a:txBody>
                  <a:tcPr marL="0" marR="0" marT="49530" marB="0">
                    <a:lnL w="12700">
                      <a:solidFill>
                        <a:srgbClr val="5DC9D1"/>
                      </a:solidFill>
                      <a:prstDash val="solid"/>
                    </a:lnL>
                    <a:lnR w="12700">
                      <a:solidFill>
                        <a:srgbClr val="5DC9D1"/>
                      </a:solidFill>
                      <a:prstDash val="solid"/>
                    </a:lnR>
                    <a:lnT w="12700">
                      <a:solidFill>
                        <a:srgbClr val="5DC9D1"/>
                      </a:solidFill>
                      <a:prstDash val="solid"/>
                    </a:lnT>
                    <a:lnB w="12700">
                      <a:solidFill>
                        <a:srgbClr val="5DC9D1"/>
                      </a:solidFill>
                      <a:prstDash val="solid"/>
                    </a:lnB>
                    <a:solidFill>
                      <a:srgbClr val="5DC9D1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05410" marR="30670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В</a:t>
                      </a:r>
                      <a:r>
                        <a:rPr sz="1400" spc="-3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содержании</a:t>
                      </a:r>
                      <a:r>
                        <a:rPr sz="1400" spc="-4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программы</a:t>
                      </a:r>
                      <a:r>
                        <a:rPr sz="1400" spc="-4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должны</a:t>
                      </a:r>
                      <a:r>
                        <a:rPr sz="1400" spc="-2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быть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указаны</a:t>
                      </a:r>
                      <a:r>
                        <a:rPr sz="1400" spc="-4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формы</a:t>
                      </a:r>
                      <a:r>
                        <a:rPr sz="1400" spc="-2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организации</a:t>
                      </a:r>
                      <a:r>
                        <a:rPr sz="1400" spc="-3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и</a:t>
                      </a:r>
                      <a:r>
                        <a:rPr sz="1400" spc="-2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spc="-2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виды </a:t>
                      </a:r>
                      <a:r>
                        <a:rPr sz="1400" spc="-1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деятельности</a:t>
                      </a:r>
                      <a:endParaRPr sz="1400">
                        <a:latin typeface="Arial Narrow"/>
                        <a:cs typeface="Arial Narrow"/>
                      </a:endParaRPr>
                    </a:p>
                  </a:txBody>
                  <a:tcPr marL="0" marR="0" marT="49530" marB="0">
                    <a:lnL w="12700">
                      <a:solidFill>
                        <a:srgbClr val="5DC9D1"/>
                      </a:solidFill>
                      <a:prstDash val="solid"/>
                    </a:lnL>
                    <a:lnR w="12700">
                      <a:solidFill>
                        <a:srgbClr val="5DC9D1"/>
                      </a:solidFill>
                      <a:prstDash val="solid"/>
                    </a:lnR>
                    <a:lnT w="12700">
                      <a:solidFill>
                        <a:srgbClr val="5DC9D1"/>
                      </a:solidFill>
                      <a:prstDash val="solid"/>
                    </a:lnT>
                    <a:lnB w="12700">
                      <a:solidFill>
                        <a:srgbClr val="5DC9D1"/>
                      </a:solidFill>
                      <a:prstDash val="solid"/>
                    </a:lnB>
                    <a:solidFill>
                      <a:srgbClr val="5DC9D1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06045" marR="600710">
                        <a:lnSpc>
                          <a:spcPct val="100000"/>
                        </a:lnSpc>
                        <a:spcBef>
                          <a:spcPts val="1235"/>
                        </a:spcBef>
                      </a:pP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В</a:t>
                      </a:r>
                      <a:r>
                        <a:rPr sz="1400" spc="-1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программе</a:t>
                      </a:r>
                      <a:r>
                        <a:rPr sz="1400" spc="-1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должны</a:t>
                      </a:r>
                      <a:r>
                        <a:rPr sz="1400" spc="-1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быть </a:t>
                      </a:r>
                      <a:r>
                        <a:rPr sz="1400" spc="-1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указаны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формы</a:t>
                      </a:r>
                      <a:r>
                        <a:rPr sz="1400" spc="-3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проведения</a:t>
                      </a:r>
                      <a:r>
                        <a:rPr sz="1400" spc="-15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400" spc="-10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занятий</a:t>
                      </a:r>
                      <a:endParaRPr sz="1400">
                        <a:latin typeface="Arial Narrow"/>
                        <a:cs typeface="Arial Narrow"/>
                      </a:endParaRPr>
                    </a:p>
                  </a:txBody>
                  <a:tcPr marL="0" marR="0" marT="156845" marB="0">
                    <a:lnL w="12700">
                      <a:solidFill>
                        <a:srgbClr val="5DC9D1"/>
                      </a:solidFill>
                      <a:prstDash val="solid"/>
                    </a:lnL>
                    <a:lnR w="12700">
                      <a:solidFill>
                        <a:srgbClr val="5DC9D1"/>
                      </a:solidFill>
                      <a:prstDash val="solid"/>
                    </a:lnR>
                    <a:lnT w="12700">
                      <a:solidFill>
                        <a:srgbClr val="5DC9D1"/>
                      </a:solidFill>
                      <a:prstDash val="solid"/>
                    </a:lnT>
                    <a:lnB w="12700">
                      <a:solidFill>
                        <a:srgbClr val="5DC9D1"/>
                      </a:solidFill>
                      <a:prstDash val="solid"/>
                    </a:lnB>
                    <a:solidFill>
                      <a:srgbClr val="5DC9D1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22225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pc="-25" dirty="0">
                <a:latin typeface="Times New Roman"/>
                <a:cs typeface="Times New Roman"/>
              </a:rPr>
              <a:pPr marL="22225">
                <a:lnSpc>
                  <a:spcPct val="100000"/>
                </a:lnSpc>
                <a:spcBef>
                  <a:spcPts val="10"/>
                </a:spcBef>
              </a:pPr>
              <a:t>5</a:t>
            </a:fld>
            <a:endParaRPr spc="-25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438400" y="152400"/>
            <a:ext cx="6268085" cy="10592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96060">
              <a:lnSpc>
                <a:spcPct val="100000"/>
              </a:lnSpc>
              <a:spcBef>
                <a:spcPts val="100"/>
              </a:spcBef>
            </a:pPr>
            <a:r>
              <a:rPr sz="2000" b="1" spc="-90" dirty="0">
                <a:solidFill>
                  <a:srgbClr val="FF0000"/>
                </a:solidFill>
                <a:latin typeface="Times New Roman"/>
                <a:cs typeface="Times New Roman"/>
              </a:rPr>
              <a:t>Изменения</a:t>
            </a:r>
            <a:r>
              <a:rPr sz="20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90" dirty="0">
                <a:solidFill>
                  <a:srgbClr val="FF0000"/>
                </a:solidFill>
                <a:latin typeface="Times New Roman"/>
                <a:cs typeface="Times New Roman"/>
              </a:rPr>
              <a:t>в</a:t>
            </a:r>
            <a:r>
              <a:rPr sz="2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80" dirty="0">
                <a:solidFill>
                  <a:srgbClr val="FF0000"/>
                </a:solidFill>
                <a:latin typeface="Times New Roman"/>
                <a:cs typeface="Times New Roman"/>
              </a:rPr>
              <a:t>обновленных</a:t>
            </a:r>
            <a:r>
              <a:rPr sz="20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310" dirty="0">
                <a:solidFill>
                  <a:srgbClr val="FF0000"/>
                </a:solidFill>
                <a:latin typeface="Times New Roman"/>
                <a:cs typeface="Times New Roman"/>
              </a:rPr>
              <a:t>ФГОС</a:t>
            </a:r>
            <a:r>
              <a:rPr sz="20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350" dirty="0">
                <a:solidFill>
                  <a:srgbClr val="FF0000"/>
                </a:solidFill>
                <a:latin typeface="Times New Roman"/>
                <a:cs typeface="Times New Roman"/>
              </a:rPr>
              <a:t>НОО</a:t>
            </a:r>
            <a:r>
              <a:rPr sz="2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170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sz="2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385" dirty="0">
                <a:solidFill>
                  <a:srgbClr val="FF0000"/>
                </a:solidFill>
                <a:latin typeface="Times New Roman"/>
                <a:cs typeface="Times New Roman"/>
              </a:rPr>
              <a:t>ООО</a:t>
            </a:r>
            <a:endParaRPr sz="2000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b="1" dirty="0">
                <a:solidFill>
                  <a:srgbClr val="3838F6"/>
                </a:solidFill>
                <a:latin typeface="Arial Narrow"/>
                <a:cs typeface="Arial Narrow"/>
              </a:rPr>
              <a:t>Требования</a:t>
            </a:r>
            <a:r>
              <a:rPr sz="2800" b="1" spc="-50" dirty="0">
                <a:solidFill>
                  <a:srgbClr val="3838F6"/>
                </a:solidFill>
                <a:latin typeface="Arial Narrow"/>
                <a:cs typeface="Arial Narrow"/>
              </a:rPr>
              <a:t> </a:t>
            </a:r>
            <a:r>
              <a:rPr sz="2800" b="1" dirty="0">
                <a:solidFill>
                  <a:srgbClr val="3838F6"/>
                </a:solidFill>
                <a:latin typeface="Arial Narrow"/>
                <a:cs typeface="Arial Narrow"/>
              </a:rPr>
              <a:t>к</a:t>
            </a:r>
            <a:r>
              <a:rPr sz="2800" b="1" spc="-10" dirty="0">
                <a:solidFill>
                  <a:srgbClr val="3838F6"/>
                </a:solidFill>
                <a:latin typeface="Arial Narrow"/>
                <a:cs typeface="Arial Narrow"/>
              </a:rPr>
              <a:t> </a:t>
            </a:r>
            <a:r>
              <a:rPr sz="2800" b="1" dirty="0">
                <a:solidFill>
                  <a:srgbClr val="3838F6"/>
                </a:solidFill>
                <a:latin typeface="Arial Narrow"/>
                <a:cs typeface="Arial Narrow"/>
              </a:rPr>
              <a:t>рабочим</a:t>
            </a:r>
            <a:r>
              <a:rPr sz="2800" b="1" spc="-30" dirty="0">
                <a:solidFill>
                  <a:srgbClr val="3838F6"/>
                </a:solidFill>
                <a:latin typeface="Arial Narrow"/>
                <a:cs typeface="Arial Narrow"/>
              </a:rPr>
              <a:t> </a:t>
            </a:r>
            <a:r>
              <a:rPr sz="2800" b="1" spc="-10" dirty="0">
                <a:solidFill>
                  <a:srgbClr val="3838F6"/>
                </a:solidFill>
                <a:latin typeface="Arial Narrow"/>
                <a:cs typeface="Arial Narrow"/>
              </a:rPr>
              <a:t>программам</a:t>
            </a:r>
            <a:endParaRPr sz="2800" dirty="0">
              <a:solidFill>
                <a:srgbClr val="3838F6"/>
              </a:solidFill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3F3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292596" y="169163"/>
            <a:ext cx="780415" cy="346075"/>
          </a:xfrm>
          <a:custGeom>
            <a:avLst/>
            <a:gdLst/>
            <a:ahLst/>
            <a:cxnLst/>
            <a:rect l="l" t="t" r="r" b="b"/>
            <a:pathLst>
              <a:path w="780415" h="346075">
                <a:moveTo>
                  <a:pt x="252983" y="0"/>
                </a:moveTo>
                <a:lnTo>
                  <a:pt x="0" y="345947"/>
                </a:lnTo>
                <a:lnTo>
                  <a:pt x="780287" y="345947"/>
                </a:lnTo>
                <a:lnTo>
                  <a:pt x="252983" y="0"/>
                </a:lnTo>
                <a:close/>
              </a:path>
            </a:pathLst>
          </a:custGeom>
          <a:solidFill>
            <a:srgbClr val="1C204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7073265" cy="1769745"/>
            <a:chOff x="0" y="0"/>
            <a:chExt cx="7073265" cy="1769745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6756400" cy="1769745"/>
            </a:xfrm>
            <a:custGeom>
              <a:avLst/>
              <a:gdLst/>
              <a:ahLst/>
              <a:cxnLst/>
              <a:rect l="l" t="t" r="r" b="b"/>
              <a:pathLst>
                <a:path w="6756400" h="1769745">
                  <a:moveTo>
                    <a:pt x="6755892" y="0"/>
                  </a:moveTo>
                  <a:lnTo>
                    <a:pt x="5434584" y="0"/>
                  </a:lnTo>
                  <a:lnTo>
                    <a:pt x="5428488" y="0"/>
                  </a:lnTo>
                  <a:lnTo>
                    <a:pt x="0" y="0"/>
                  </a:lnTo>
                  <a:lnTo>
                    <a:pt x="0" y="1769364"/>
                  </a:lnTo>
                  <a:lnTo>
                    <a:pt x="5428488" y="1769364"/>
                  </a:lnTo>
                  <a:lnTo>
                    <a:pt x="5434584" y="1769364"/>
                  </a:lnTo>
                  <a:lnTo>
                    <a:pt x="5434584" y="1761248"/>
                  </a:lnTo>
                  <a:lnTo>
                    <a:pt x="6755892" y="0"/>
                  </a:lnTo>
                  <a:close/>
                </a:path>
              </a:pathLst>
            </a:custGeom>
            <a:solidFill>
              <a:srgbClr val="5DC9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507491"/>
              <a:ext cx="7073265" cy="1030605"/>
            </a:xfrm>
            <a:custGeom>
              <a:avLst/>
              <a:gdLst/>
              <a:ahLst/>
              <a:cxnLst/>
              <a:rect l="l" t="t" r="r" b="b"/>
              <a:pathLst>
                <a:path w="7073265" h="1030605">
                  <a:moveTo>
                    <a:pt x="7072884" y="0"/>
                  </a:moveTo>
                  <a:lnTo>
                    <a:pt x="6303264" y="0"/>
                  </a:lnTo>
                  <a:lnTo>
                    <a:pt x="6300216" y="0"/>
                  </a:lnTo>
                  <a:lnTo>
                    <a:pt x="0" y="0"/>
                  </a:lnTo>
                  <a:lnTo>
                    <a:pt x="0" y="1030224"/>
                  </a:lnTo>
                  <a:lnTo>
                    <a:pt x="6300216" y="1030224"/>
                  </a:lnTo>
                  <a:lnTo>
                    <a:pt x="6303264" y="1030224"/>
                  </a:lnTo>
                  <a:lnTo>
                    <a:pt x="6303264" y="1026160"/>
                  </a:lnTo>
                  <a:lnTo>
                    <a:pt x="7072884" y="0"/>
                  </a:lnTo>
                  <a:close/>
                </a:path>
              </a:pathLst>
            </a:custGeom>
            <a:solidFill>
              <a:srgbClr val="043C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6946392" y="6597395"/>
            <a:ext cx="394970" cy="175260"/>
          </a:xfrm>
          <a:custGeom>
            <a:avLst/>
            <a:gdLst/>
            <a:ahLst/>
            <a:cxnLst/>
            <a:rect l="l" t="t" r="r" b="b"/>
            <a:pathLst>
              <a:path w="394970" h="175259">
                <a:moveTo>
                  <a:pt x="394715" y="0"/>
                </a:moveTo>
                <a:lnTo>
                  <a:pt x="0" y="0"/>
                </a:lnTo>
                <a:lnTo>
                  <a:pt x="266700" y="175259"/>
                </a:lnTo>
                <a:lnTo>
                  <a:pt x="394715" y="0"/>
                </a:lnTo>
                <a:close/>
              </a:path>
            </a:pathLst>
          </a:custGeom>
          <a:solidFill>
            <a:srgbClr val="D26E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6949440" y="5963411"/>
            <a:ext cx="2194560" cy="894715"/>
            <a:chOff x="6949440" y="5963411"/>
            <a:chExt cx="2194560" cy="894715"/>
          </a:xfrm>
        </p:grpSpPr>
        <p:sp>
          <p:nvSpPr>
            <p:cNvPr id="9" name="object 9"/>
            <p:cNvSpPr/>
            <p:nvPr/>
          </p:nvSpPr>
          <p:spPr>
            <a:xfrm>
              <a:off x="7106412" y="5963411"/>
              <a:ext cx="2037714" cy="894715"/>
            </a:xfrm>
            <a:custGeom>
              <a:avLst/>
              <a:gdLst/>
              <a:ahLst/>
              <a:cxnLst/>
              <a:rect l="l" t="t" r="r" b="b"/>
              <a:pathLst>
                <a:path w="2037715" h="894715">
                  <a:moveTo>
                    <a:pt x="2037575" y="0"/>
                  </a:moveTo>
                  <a:lnTo>
                    <a:pt x="670560" y="0"/>
                  </a:lnTo>
                  <a:lnTo>
                    <a:pt x="669036" y="0"/>
                  </a:lnTo>
                  <a:lnTo>
                    <a:pt x="669036" y="2044"/>
                  </a:lnTo>
                  <a:lnTo>
                    <a:pt x="0" y="894588"/>
                  </a:lnTo>
                  <a:lnTo>
                    <a:pt x="669036" y="894588"/>
                  </a:lnTo>
                  <a:lnTo>
                    <a:pt x="670560" y="894588"/>
                  </a:lnTo>
                  <a:lnTo>
                    <a:pt x="2037575" y="894588"/>
                  </a:lnTo>
                  <a:lnTo>
                    <a:pt x="2037575" y="0"/>
                  </a:lnTo>
                  <a:close/>
                </a:path>
              </a:pathLst>
            </a:custGeom>
            <a:solidFill>
              <a:srgbClr val="5DC9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949440" y="6195059"/>
              <a:ext cx="2194560" cy="407034"/>
            </a:xfrm>
            <a:custGeom>
              <a:avLst/>
              <a:gdLst/>
              <a:ahLst/>
              <a:cxnLst/>
              <a:rect l="l" t="t" r="r" b="b"/>
              <a:pathLst>
                <a:path w="2194559" h="407034">
                  <a:moveTo>
                    <a:pt x="2194560" y="0"/>
                  </a:moveTo>
                  <a:lnTo>
                    <a:pt x="304800" y="0"/>
                  </a:lnTo>
                  <a:lnTo>
                    <a:pt x="298704" y="0"/>
                  </a:lnTo>
                  <a:lnTo>
                    <a:pt x="298704" y="8140"/>
                  </a:lnTo>
                  <a:lnTo>
                    <a:pt x="0" y="406908"/>
                  </a:lnTo>
                  <a:lnTo>
                    <a:pt x="298704" y="406908"/>
                  </a:lnTo>
                  <a:lnTo>
                    <a:pt x="304800" y="406908"/>
                  </a:lnTo>
                  <a:lnTo>
                    <a:pt x="2194560" y="406908"/>
                  </a:lnTo>
                  <a:lnTo>
                    <a:pt x="2194560" y="0"/>
                  </a:lnTo>
                  <a:close/>
                </a:path>
              </a:pathLst>
            </a:custGeom>
            <a:solidFill>
              <a:srgbClr val="FFCA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893165" y="863345"/>
            <a:ext cx="435546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F3F3F3"/>
                </a:solidFill>
              </a:rPr>
              <a:t>КАК</a:t>
            </a:r>
            <a:r>
              <a:rPr sz="2000" spc="-30" dirty="0">
                <a:solidFill>
                  <a:srgbClr val="F3F3F3"/>
                </a:solidFill>
              </a:rPr>
              <a:t> </a:t>
            </a:r>
            <a:r>
              <a:rPr sz="2000" dirty="0">
                <a:solidFill>
                  <a:srgbClr val="F3F3F3"/>
                </a:solidFill>
              </a:rPr>
              <a:t>СОСТАВИТЬ</a:t>
            </a:r>
            <a:r>
              <a:rPr sz="2000" spc="-50" dirty="0">
                <a:solidFill>
                  <a:srgbClr val="F3F3F3"/>
                </a:solidFill>
              </a:rPr>
              <a:t> </a:t>
            </a:r>
            <a:r>
              <a:rPr sz="2000" dirty="0">
                <a:solidFill>
                  <a:srgbClr val="F3F3F3"/>
                </a:solidFill>
              </a:rPr>
              <a:t>РАБОЧУЮ</a:t>
            </a:r>
            <a:r>
              <a:rPr sz="2000" spc="-25" dirty="0">
                <a:solidFill>
                  <a:srgbClr val="F3F3F3"/>
                </a:solidFill>
              </a:rPr>
              <a:t> </a:t>
            </a:r>
            <a:r>
              <a:rPr sz="2000" spc="-10" dirty="0">
                <a:solidFill>
                  <a:srgbClr val="F3F3F3"/>
                </a:solidFill>
              </a:rPr>
              <a:t>ПРОГРАММУ</a:t>
            </a:r>
            <a:endParaRPr sz="2000"/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37465">
              <a:lnSpc>
                <a:spcPct val="100000"/>
              </a:lnSpc>
              <a:spcBef>
                <a:spcPts val="50"/>
              </a:spcBef>
            </a:pPr>
            <a:fld id="{81D60167-4931-47E6-BA6A-407CBD079E47}" type="slidenum">
              <a:rPr spc="-25" dirty="0"/>
              <a:pPr marL="37465">
                <a:lnSpc>
                  <a:spcPct val="100000"/>
                </a:lnSpc>
                <a:spcBef>
                  <a:spcPts val="50"/>
                </a:spcBef>
              </a:pPr>
              <a:t>6</a:t>
            </a:fld>
            <a:endParaRPr spc="-25" dirty="0"/>
          </a:p>
        </p:txBody>
      </p:sp>
      <p:grpSp>
        <p:nvGrpSpPr>
          <p:cNvPr id="12" name="object 12"/>
          <p:cNvGrpSpPr/>
          <p:nvPr/>
        </p:nvGrpSpPr>
        <p:grpSpPr>
          <a:xfrm>
            <a:off x="414718" y="2139886"/>
            <a:ext cx="8244840" cy="2152015"/>
            <a:chOff x="414718" y="2139886"/>
            <a:chExt cx="8244840" cy="2152015"/>
          </a:xfrm>
        </p:grpSpPr>
        <p:sp>
          <p:nvSpPr>
            <p:cNvPr id="13" name="object 13"/>
            <p:cNvSpPr/>
            <p:nvPr/>
          </p:nvSpPr>
          <p:spPr>
            <a:xfrm>
              <a:off x="429005" y="2449829"/>
              <a:ext cx="8216265" cy="1827530"/>
            </a:xfrm>
            <a:custGeom>
              <a:avLst/>
              <a:gdLst/>
              <a:ahLst/>
              <a:cxnLst/>
              <a:rect l="l" t="t" r="r" b="b"/>
              <a:pathLst>
                <a:path w="8216265" h="1827529">
                  <a:moveTo>
                    <a:pt x="8215883" y="0"/>
                  </a:moveTo>
                  <a:lnTo>
                    <a:pt x="0" y="0"/>
                  </a:lnTo>
                  <a:lnTo>
                    <a:pt x="0" y="1827276"/>
                  </a:lnTo>
                  <a:lnTo>
                    <a:pt x="8215883" y="1827276"/>
                  </a:lnTo>
                  <a:lnTo>
                    <a:pt x="8215883" y="0"/>
                  </a:lnTo>
                  <a:close/>
                </a:path>
              </a:pathLst>
            </a:custGeom>
            <a:solidFill>
              <a:srgbClr val="F3F3F3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29005" y="2449829"/>
              <a:ext cx="8216265" cy="1827530"/>
            </a:xfrm>
            <a:custGeom>
              <a:avLst/>
              <a:gdLst/>
              <a:ahLst/>
              <a:cxnLst/>
              <a:rect l="l" t="t" r="r" b="b"/>
              <a:pathLst>
                <a:path w="8216265" h="1827529">
                  <a:moveTo>
                    <a:pt x="0" y="1827276"/>
                  </a:moveTo>
                  <a:lnTo>
                    <a:pt x="8215883" y="1827276"/>
                  </a:lnTo>
                  <a:lnTo>
                    <a:pt x="8215883" y="0"/>
                  </a:lnTo>
                  <a:lnTo>
                    <a:pt x="0" y="0"/>
                  </a:lnTo>
                  <a:lnTo>
                    <a:pt x="0" y="1827276"/>
                  </a:lnTo>
                  <a:close/>
                </a:path>
              </a:pathLst>
            </a:custGeom>
            <a:ln w="28575">
              <a:solidFill>
                <a:srgbClr val="043C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40486" y="2154173"/>
              <a:ext cx="5750560" cy="591820"/>
            </a:xfrm>
            <a:custGeom>
              <a:avLst/>
              <a:gdLst/>
              <a:ahLst/>
              <a:cxnLst/>
              <a:rect l="l" t="t" r="r" b="b"/>
              <a:pathLst>
                <a:path w="5750559" h="591819">
                  <a:moveTo>
                    <a:pt x="5651500" y="0"/>
                  </a:moveTo>
                  <a:lnTo>
                    <a:pt x="98551" y="0"/>
                  </a:lnTo>
                  <a:lnTo>
                    <a:pt x="60189" y="7737"/>
                  </a:lnTo>
                  <a:lnTo>
                    <a:pt x="28863" y="28844"/>
                  </a:lnTo>
                  <a:lnTo>
                    <a:pt x="7744" y="60168"/>
                  </a:lnTo>
                  <a:lnTo>
                    <a:pt x="0" y="98551"/>
                  </a:lnTo>
                  <a:lnTo>
                    <a:pt x="0" y="492760"/>
                  </a:lnTo>
                  <a:lnTo>
                    <a:pt x="7744" y="531143"/>
                  </a:lnTo>
                  <a:lnTo>
                    <a:pt x="28863" y="562467"/>
                  </a:lnTo>
                  <a:lnTo>
                    <a:pt x="60189" y="583574"/>
                  </a:lnTo>
                  <a:lnTo>
                    <a:pt x="98551" y="591312"/>
                  </a:lnTo>
                  <a:lnTo>
                    <a:pt x="5651500" y="591312"/>
                  </a:lnTo>
                  <a:lnTo>
                    <a:pt x="5689883" y="583574"/>
                  </a:lnTo>
                  <a:lnTo>
                    <a:pt x="5721207" y="562467"/>
                  </a:lnTo>
                  <a:lnTo>
                    <a:pt x="5742314" y="531143"/>
                  </a:lnTo>
                  <a:lnTo>
                    <a:pt x="5750052" y="492760"/>
                  </a:lnTo>
                  <a:lnTo>
                    <a:pt x="5750052" y="98551"/>
                  </a:lnTo>
                  <a:lnTo>
                    <a:pt x="5742314" y="60168"/>
                  </a:lnTo>
                  <a:lnTo>
                    <a:pt x="5721207" y="28844"/>
                  </a:lnTo>
                  <a:lnTo>
                    <a:pt x="5689883" y="7737"/>
                  </a:lnTo>
                  <a:lnTo>
                    <a:pt x="5651500" y="0"/>
                  </a:lnTo>
                  <a:close/>
                </a:path>
              </a:pathLst>
            </a:custGeom>
            <a:solidFill>
              <a:srgbClr val="043C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40486" y="2154173"/>
              <a:ext cx="5750560" cy="591820"/>
            </a:xfrm>
            <a:custGeom>
              <a:avLst/>
              <a:gdLst/>
              <a:ahLst/>
              <a:cxnLst/>
              <a:rect l="l" t="t" r="r" b="b"/>
              <a:pathLst>
                <a:path w="5750559" h="591819">
                  <a:moveTo>
                    <a:pt x="0" y="98551"/>
                  </a:moveTo>
                  <a:lnTo>
                    <a:pt x="7744" y="60168"/>
                  </a:lnTo>
                  <a:lnTo>
                    <a:pt x="28863" y="28844"/>
                  </a:lnTo>
                  <a:lnTo>
                    <a:pt x="60189" y="7737"/>
                  </a:lnTo>
                  <a:lnTo>
                    <a:pt x="98551" y="0"/>
                  </a:lnTo>
                  <a:lnTo>
                    <a:pt x="5651500" y="0"/>
                  </a:lnTo>
                  <a:lnTo>
                    <a:pt x="5689883" y="7737"/>
                  </a:lnTo>
                  <a:lnTo>
                    <a:pt x="5721207" y="28844"/>
                  </a:lnTo>
                  <a:lnTo>
                    <a:pt x="5742314" y="60168"/>
                  </a:lnTo>
                  <a:lnTo>
                    <a:pt x="5750052" y="98551"/>
                  </a:lnTo>
                  <a:lnTo>
                    <a:pt x="5750052" y="492760"/>
                  </a:lnTo>
                  <a:lnTo>
                    <a:pt x="5742314" y="531143"/>
                  </a:lnTo>
                  <a:lnTo>
                    <a:pt x="5721207" y="562467"/>
                  </a:lnTo>
                  <a:lnTo>
                    <a:pt x="5689883" y="583574"/>
                  </a:lnTo>
                  <a:lnTo>
                    <a:pt x="5651500" y="591312"/>
                  </a:lnTo>
                  <a:lnTo>
                    <a:pt x="98551" y="591312"/>
                  </a:lnTo>
                  <a:lnTo>
                    <a:pt x="60189" y="583574"/>
                  </a:lnTo>
                  <a:lnTo>
                    <a:pt x="28863" y="562467"/>
                  </a:lnTo>
                  <a:lnTo>
                    <a:pt x="7744" y="531143"/>
                  </a:lnTo>
                  <a:lnTo>
                    <a:pt x="0" y="492760"/>
                  </a:lnTo>
                  <a:lnTo>
                    <a:pt x="0" y="98551"/>
                  </a:lnTo>
                  <a:close/>
                </a:path>
              </a:pathLst>
            </a:custGeom>
            <a:ln w="28575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429004" y="4277359"/>
            <a:ext cx="8216393" cy="1566546"/>
            <a:chOff x="429004" y="4277359"/>
            <a:chExt cx="8216393" cy="1566546"/>
          </a:xfrm>
        </p:grpSpPr>
        <p:sp>
          <p:nvSpPr>
            <p:cNvPr id="18" name="object 18"/>
            <p:cNvSpPr/>
            <p:nvPr/>
          </p:nvSpPr>
          <p:spPr>
            <a:xfrm>
              <a:off x="715517" y="4644390"/>
              <a:ext cx="7929880" cy="1199515"/>
            </a:xfrm>
            <a:custGeom>
              <a:avLst/>
              <a:gdLst/>
              <a:ahLst/>
              <a:cxnLst/>
              <a:rect l="l" t="t" r="r" b="b"/>
              <a:pathLst>
                <a:path w="7929880" h="1199514">
                  <a:moveTo>
                    <a:pt x="0" y="1199388"/>
                  </a:moveTo>
                  <a:lnTo>
                    <a:pt x="7929372" y="1199388"/>
                  </a:lnTo>
                  <a:lnTo>
                    <a:pt x="7929372" y="0"/>
                  </a:lnTo>
                  <a:lnTo>
                    <a:pt x="0" y="0"/>
                  </a:lnTo>
                  <a:lnTo>
                    <a:pt x="0" y="1199388"/>
                  </a:lnTo>
                  <a:close/>
                </a:path>
              </a:pathLst>
            </a:custGeom>
            <a:ln w="28574">
              <a:solidFill>
                <a:srgbClr val="FFCA7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29004" y="4277359"/>
              <a:ext cx="790195" cy="652019"/>
            </a:xfrm>
            <a:custGeom>
              <a:avLst/>
              <a:gdLst/>
              <a:ahLst/>
              <a:cxnLst/>
              <a:rect l="l" t="t" r="r" b="b"/>
              <a:pathLst>
                <a:path w="571500" h="571500">
                  <a:moveTo>
                    <a:pt x="285750" y="0"/>
                  </a:moveTo>
                  <a:lnTo>
                    <a:pt x="239401" y="3738"/>
                  </a:lnTo>
                  <a:lnTo>
                    <a:pt x="195432" y="14563"/>
                  </a:lnTo>
                  <a:lnTo>
                    <a:pt x="154433" y="31886"/>
                  </a:lnTo>
                  <a:lnTo>
                    <a:pt x="116991" y="55120"/>
                  </a:lnTo>
                  <a:lnTo>
                    <a:pt x="83696" y="83677"/>
                  </a:lnTo>
                  <a:lnTo>
                    <a:pt x="55134" y="116970"/>
                  </a:lnTo>
                  <a:lnTo>
                    <a:pt x="31895" y="154411"/>
                  </a:lnTo>
                  <a:lnTo>
                    <a:pt x="14568" y="195413"/>
                  </a:lnTo>
                  <a:lnTo>
                    <a:pt x="3740" y="239388"/>
                  </a:lnTo>
                  <a:lnTo>
                    <a:pt x="0" y="285750"/>
                  </a:lnTo>
                  <a:lnTo>
                    <a:pt x="3740" y="332111"/>
                  </a:lnTo>
                  <a:lnTo>
                    <a:pt x="14568" y="376086"/>
                  </a:lnTo>
                  <a:lnTo>
                    <a:pt x="31895" y="417088"/>
                  </a:lnTo>
                  <a:lnTo>
                    <a:pt x="55134" y="454529"/>
                  </a:lnTo>
                  <a:lnTo>
                    <a:pt x="83696" y="487822"/>
                  </a:lnTo>
                  <a:lnTo>
                    <a:pt x="116991" y="516379"/>
                  </a:lnTo>
                  <a:lnTo>
                    <a:pt x="154433" y="539613"/>
                  </a:lnTo>
                  <a:lnTo>
                    <a:pt x="195432" y="556936"/>
                  </a:lnTo>
                  <a:lnTo>
                    <a:pt x="239401" y="567761"/>
                  </a:lnTo>
                  <a:lnTo>
                    <a:pt x="285750" y="571500"/>
                  </a:lnTo>
                  <a:lnTo>
                    <a:pt x="332098" y="567761"/>
                  </a:lnTo>
                  <a:lnTo>
                    <a:pt x="376067" y="556936"/>
                  </a:lnTo>
                  <a:lnTo>
                    <a:pt x="417066" y="539613"/>
                  </a:lnTo>
                  <a:lnTo>
                    <a:pt x="454508" y="516379"/>
                  </a:lnTo>
                  <a:lnTo>
                    <a:pt x="487803" y="487822"/>
                  </a:lnTo>
                  <a:lnTo>
                    <a:pt x="516365" y="454529"/>
                  </a:lnTo>
                  <a:lnTo>
                    <a:pt x="539604" y="417088"/>
                  </a:lnTo>
                  <a:lnTo>
                    <a:pt x="556931" y="376086"/>
                  </a:lnTo>
                  <a:lnTo>
                    <a:pt x="567759" y="332111"/>
                  </a:lnTo>
                  <a:lnTo>
                    <a:pt x="571500" y="285750"/>
                  </a:lnTo>
                  <a:lnTo>
                    <a:pt x="567759" y="239388"/>
                  </a:lnTo>
                  <a:lnTo>
                    <a:pt x="556931" y="195413"/>
                  </a:lnTo>
                  <a:lnTo>
                    <a:pt x="539604" y="154411"/>
                  </a:lnTo>
                  <a:lnTo>
                    <a:pt x="516365" y="116970"/>
                  </a:lnTo>
                  <a:lnTo>
                    <a:pt x="487803" y="83677"/>
                  </a:lnTo>
                  <a:lnTo>
                    <a:pt x="454508" y="55120"/>
                  </a:lnTo>
                  <a:lnTo>
                    <a:pt x="417066" y="31886"/>
                  </a:lnTo>
                  <a:lnTo>
                    <a:pt x="376067" y="14563"/>
                  </a:lnTo>
                  <a:lnTo>
                    <a:pt x="332098" y="3738"/>
                  </a:lnTo>
                  <a:lnTo>
                    <a:pt x="285750" y="0"/>
                  </a:lnTo>
                  <a:close/>
                </a:path>
              </a:pathLst>
            </a:custGeom>
            <a:solidFill>
              <a:srgbClr val="FFDF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29005" y="4357878"/>
              <a:ext cx="571500" cy="571500"/>
            </a:xfrm>
            <a:custGeom>
              <a:avLst/>
              <a:gdLst/>
              <a:ahLst/>
              <a:cxnLst/>
              <a:rect l="l" t="t" r="r" b="b"/>
              <a:pathLst>
                <a:path w="571500" h="571500">
                  <a:moveTo>
                    <a:pt x="0" y="285750"/>
                  </a:moveTo>
                  <a:lnTo>
                    <a:pt x="3740" y="239388"/>
                  </a:lnTo>
                  <a:lnTo>
                    <a:pt x="14568" y="195413"/>
                  </a:lnTo>
                  <a:lnTo>
                    <a:pt x="31895" y="154411"/>
                  </a:lnTo>
                  <a:lnTo>
                    <a:pt x="55134" y="116970"/>
                  </a:lnTo>
                  <a:lnTo>
                    <a:pt x="83696" y="83677"/>
                  </a:lnTo>
                  <a:lnTo>
                    <a:pt x="116991" y="55120"/>
                  </a:lnTo>
                  <a:lnTo>
                    <a:pt x="154433" y="31886"/>
                  </a:lnTo>
                  <a:lnTo>
                    <a:pt x="195432" y="14563"/>
                  </a:lnTo>
                  <a:lnTo>
                    <a:pt x="239401" y="3738"/>
                  </a:lnTo>
                  <a:lnTo>
                    <a:pt x="285750" y="0"/>
                  </a:lnTo>
                  <a:lnTo>
                    <a:pt x="332098" y="3738"/>
                  </a:lnTo>
                  <a:lnTo>
                    <a:pt x="376067" y="14563"/>
                  </a:lnTo>
                  <a:lnTo>
                    <a:pt x="417066" y="31886"/>
                  </a:lnTo>
                  <a:lnTo>
                    <a:pt x="454508" y="55120"/>
                  </a:lnTo>
                  <a:lnTo>
                    <a:pt x="487803" y="83677"/>
                  </a:lnTo>
                  <a:lnTo>
                    <a:pt x="516365" y="116970"/>
                  </a:lnTo>
                  <a:lnTo>
                    <a:pt x="539604" y="154411"/>
                  </a:lnTo>
                  <a:lnTo>
                    <a:pt x="556931" y="195413"/>
                  </a:lnTo>
                  <a:lnTo>
                    <a:pt x="567759" y="239388"/>
                  </a:lnTo>
                  <a:lnTo>
                    <a:pt x="571500" y="285750"/>
                  </a:lnTo>
                  <a:lnTo>
                    <a:pt x="567759" y="332111"/>
                  </a:lnTo>
                  <a:lnTo>
                    <a:pt x="556931" y="376086"/>
                  </a:lnTo>
                  <a:lnTo>
                    <a:pt x="539604" y="417088"/>
                  </a:lnTo>
                  <a:lnTo>
                    <a:pt x="516365" y="454529"/>
                  </a:lnTo>
                  <a:lnTo>
                    <a:pt x="487803" y="487822"/>
                  </a:lnTo>
                  <a:lnTo>
                    <a:pt x="454508" y="516379"/>
                  </a:lnTo>
                  <a:lnTo>
                    <a:pt x="417066" y="539613"/>
                  </a:lnTo>
                  <a:lnTo>
                    <a:pt x="376067" y="556936"/>
                  </a:lnTo>
                  <a:lnTo>
                    <a:pt x="332098" y="567761"/>
                  </a:lnTo>
                  <a:lnTo>
                    <a:pt x="285750" y="571500"/>
                  </a:lnTo>
                  <a:lnTo>
                    <a:pt x="239401" y="567761"/>
                  </a:lnTo>
                  <a:lnTo>
                    <a:pt x="195432" y="556936"/>
                  </a:lnTo>
                  <a:lnTo>
                    <a:pt x="154433" y="539613"/>
                  </a:lnTo>
                  <a:lnTo>
                    <a:pt x="116991" y="516379"/>
                  </a:lnTo>
                  <a:lnTo>
                    <a:pt x="83696" y="487822"/>
                  </a:lnTo>
                  <a:lnTo>
                    <a:pt x="55134" y="454529"/>
                  </a:lnTo>
                  <a:lnTo>
                    <a:pt x="31895" y="417088"/>
                  </a:lnTo>
                  <a:lnTo>
                    <a:pt x="14568" y="376086"/>
                  </a:lnTo>
                  <a:lnTo>
                    <a:pt x="3740" y="332111"/>
                  </a:lnTo>
                  <a:lnTo>
                    <a:pt x="0" y="285750"/>
                  </a:lnTo>
                  <a:close/>
                </a:path>
              </a:pathLst>
            </a:custGeom>
            <a:ln w="28575">
              <a:solidFill>
                <a:srgbClr val="FFCA7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663041" y="2277617"/>
            <a:ext cx="7901305" cy="3524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227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3F3F3"/>
                </a:solidFill>
                <a:latin typeface="Arial Narrow"/>
                <a:cs typeface="Arial Narrow"/>
              </a:rPr>
              <a:t>Структуру</a:t>
            </a:r>
            <a:r>
              <a:rPr sz="1800" b="1" spc="-15" dirty="0">
                <a:solidFill>
                  <a:srgbClr val="F3F3F3"/>
                </a:solidFill>
                <a:latin typeface="Arial Narrow"/>
                <a:cs typeface="Arial Narrow"/>
              </a:rPr>
              <a:t> </a:t>
            </a:r>
            <a:r>
              <a:rPr sz="1800" b="1" dirty="0">
                <a:solidFill>
                  <a:srgbClr val="F3F3F3"/>
                </a:solidFill>
                <a:latin typeface="Arial Narrow"/>
                <a:cs typeface="Arial Narrow"/>
              </a:rPr>
              <a:t>рабочей</a:t>
            </a:r>
            <a:r>
              <a:rPr sz="1800" b="1" spc="-10" dirty="0">
                <a:solidFill>
                  <a:srgbClr val="F3F3F3"/>
                </a:solidFill>
                <a:latin typeface="Arial Narrow"/>
                <a:cs typeface="Arial Narrow"/>
              </a:rPr>
              <a:t> программы</a:t>
            </a:r>
            <a:endParaRPr sz="1800" dirty="0">
              <a:latin typeface="Arial Narrow"/>
              <a:cs typeface="Arial Narrow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750" dirty="0">
              <a:latin typeface="Arial Narrow"/>
              <a:cs typeface="Arial Narrow"/>
            </a:endParaRPr>
          </a:p>
          <a:p>
            <a:pPr marL="575310" indent="-172720">
              <a:lnSpc>
                <a:spcPct val="100000"/>
              </a:lnSpc>
              <a:buChar char="•"/>
              <a:tabLst>
                <a:tab pos="575945" algn="l"/>
              </a:tabLst>
            </a:pP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содержание</a:t>
            </a:r>
            <a:r>
              <a:rPr sz="1800" spc="-4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предмета,</a:t>
            </a:r>
            <a:r>
              <a:rPr sz="1800" spc="-2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курса,</a:t>
            </a:r>
            <a:r>
              <a:rPr sz="1800" spc="-4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spc="-10" dirty="0">
                <a:solidFill>
                  <a:srgbClr val="1C2043"/>
                </a:solidFill>
                <a:latin typeface="Arial Narrow"/>
                <a:cs typeface="Arial Narrow"/>
              </a:rPr>
              <a:t>модуля;</a:t>
            </a:r>
            <a:endParaRPr sz="1800" dirty="0">
              <a:latin typeface="Arial Narrow"/>
              <a:cs typeface="Arial Narrow"/>
            </a:endParaRPr>
          </a:p>
          <a:p>
            <a:pPr marL="575310" indent="-172720">
              <a:lnSpc>
                <a:spcPct val="100000"/>
              </a:lnSpc>
              <a:spcBef>
                <a:spcPts val="10"/>
              </a:spcBef>
              <a:buChar char="•"/>
              <a:tabLst>
                <a:tab pos="575945" algn="l"/>
              </a:tabLst>
            </a:pP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планируемые</a:t>
            </a:r>
            <a:r>
              <a:rPr sz="1800" spc="-5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результаты</a:t>
            </a:r>
            <a:r>
              <a:rPr sz="1800" spc="-2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освоения</a:t>
            </a:r>
            <a:r>
              <a:rPr sz="1800" spc="-2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предмета,</a:t>
            </a:r>
            <a:r>
              <a:rPr sz="1800" spc="-3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курса,</a:t>
            </a:r>
            <a:r>
              <a:rPr sz="1800" spc="-3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spc="-10" dirty="0">
                <a:solidFill>
                  <a:srgbClr val="1C2043"/>
                </a:solidFill>
                <a:latin typeface="Arial Narrow"/>
                <a:cs typeface="Arial Narrow"/>
              </a:rPr>
              <a:t>модуля;</a:t>
            </a:r>
            <a:endParaRPr sz="1800" dirty="0">
              <a:latin typeface="Arial Narrow"/>
              <a:cs typeface="Arial Narrow"/>
            </a:endParaRPr>
          </a:p>
          <a:p>
            <a:pPr marL="575310" marR="565785" indent="-172720">
              <a:lnSpc>
                <a:spcPct val="86200"/>
              </a:lnSpc>
              <a:spcBef>
                <a:spcPts val="310"/>
              </a:spcBef>
              <a:buChar char="•"/>
              <a:tabLst>
                <a:tab pos="575945" algn="l"/>
              </a:tabLst>
            </a:pP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тематическое</a:t>
            </a:r>
            <a:r>
              <a:rPr sz="1800" spc="-4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планирование</a:t>
            </a:r>
            <a:r>
              <a:rPr sz="1800" spc="-3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с</a:t>
            </a:r>
            <a:r>
              <a:rPr sz="1800" spc="-3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указанием</a:t>
            </a:r>
            <a:r>
              <a:rPr sz="1800" spc="-3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количества</a:t>
            </a:r>
            <a:r>
              <a:rPr sz="1800" spc="-3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академических</a:t>
            </a:r>
            <a:r>
              <a:rPr sz="1800" spc="-3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spc="-10" dirty="0">
                <a:solidFill>
                  <a:srgbClr val="1C2043"/>
                </a:solidFill>
                <a:latin typeface="Arial Narrow"/>
                <a:cs typeface="Arial Narrow"/>
              </a:rPr>
              <a:t>часов,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отводимых</a:t>
            </a:r>
            <a:r>
              <a:rPr sz="1800" spc="-2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на</a:t>
            </a:r>
            <a:r>
              <a:rPr sz="1800" spc="-3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освоение</a:t>
            </a:r>
            <a:r>
              <a:rPr sz="1800" spc="-1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каждой</a:t>
            </a:r>
            <a:r>
              <a:rPr sz="1800" spc="-3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темы,</a:t>
            </a:r>
            <a:r>
              <a:rPr sz="1800" spc="-2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и</a:t>
            </a:r>
            <a:r>
              <a:rPr sz="1800" spc="-3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возможность</a:t>
            </a:r>
            <a:r>
              <a:rPr sz="1800" spc="-1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использования</a:t>
            </a:r>
            <a:r>
              <a:rPr sz="1800" spc="-3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по</a:t>
            </a:r>
            <a:r>
              <a:rPr sz="1800" spc="-2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spc="-20" dirty="0">
                <a:solidFill>
                  <a:srgbClr val="1C2043"/>
                </a:solidFill>
                <a:latin typeface="Arial Narrow"/>
                <a:cs typeface="Arial Narrow"/>
              </a:rPr>
              <a:t>этой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теме</a:t>
            </a:r>
            <a:r>
              <a:rPr sz="1800" spc="-1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ЭОР</a:t>
            </a:r>
            <a:r>
              <a:rPr sz="1800" spc="-1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и</a:t>
            </a:r>
            <a:r>
              <a:rPr sz="1800" spc="-1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ЦОР,</a:t>
            </a:r>
            <a:r>
              <a:rPr sz="1800" spc="-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которые являются</a:t>
            </a:r>
            <a:r>
              <a:rPr sz="1800" spc="-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spc="-10" dirty="0">
                <a:solidFill>
                  <a:srgbClr val="1C2043"/>
                </a:solidFill>
                <a:latin typeface="Arial Narrow"/>
                <a:cs typeface="Arial Narrow"/>
              </a:rPr>
              <a:t>учебно-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методическими</a:t>
            </a:r>
            <a:r>
              <a:rPr sz="1800" spc="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spc="-10" dirty="0">
                <a:solidFill>
                  <a:srgbClr val="1C2043"/>
                </a:solidFill>
                <a:latin typeface="Arial Narrow"/>
                <a:cs typeface="Arial Narrow"/>
              </a:rPr>
              <a:t>материалами</a:t>
            </a:r>
            <a:endParaRPr sz="1800" dirty="0">
              <a:latin typeface="Arial Narrow"/>
              <a:cs typeface="Arial Narrow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500" dirty="0">
              <a:latin typeface="Arial Narrow"/>
              <a:cs typeface="Arial Narrow"/>
            </a:endParaRPr>
          </a:p>
          <a:p>
            <a:pPr marL="12700">
              <a:lnSpc>
                <a:spcPts val="1860"/>
              </a:lnSpc>
            </a:pPr>
            <a:r>
              <a:rPr sz="1800" dirty="0">
                <a:solidFill>
                  <a:srgbClr val="1C2043"/>
                </a:solidFill>
                <a:latin typeface="Arial Black"/>
                <a:cs typeface="Arial Black"/>
              </a:rPr>
              <a:t>!</a:t>
            </a:r>
            <a:endParaRPr sz="1800" dirty="0">
              <a:latin typeface="Arial Black"/>
              <a:cs typeface="Arial Black"/>
            </a:endParaRPr>
          </a:p>
          <a:p>
            <a:pPr marL="674370" algn="just">
              <a:lnSpc>
                <a:spcPts val="1860"/>
              </a:lnSpc>
            </a:pPr>
            <a:r>
              <a:rPr sz="1800" b="1" dirty="0">
                <a:solidFill>
                  <a:srgbClr val="1C2043"/>
                </a:solidFill>
                <a:latin typeface="Arial Narrow"/>
                <a:cs typeface="Arial Narrow"/>
              </a:rPr>
              <a:t>Любые</a:t>
            </a:r>
            <a:r>
              <a:rPr sz="1800" b="1" spc="180" dirty="0">
                <a:solidFill>
                  <a:srgbClr val="1C2043"/>
                </a:solidFill>
                <a:latin typeface="Arial Narrow"/>
                <a:cs typeface="Arial Narrow"/>
              </a:rPr>
              <a:t>  </a:t>
            </a:r>
            <a:r>
              <a:rPr sz="1800" b="1" dirty="0">
                <a:solidFill>
                  <a:srgbClr val="1C2043"/>
                </a:solidFill>
                <a:latin typeface="Arial Narrow"/>
                <a:cs typeface="Arial Narrow"/>
              </a:rPr>
              <a:t>другие</a:t>
            </a:r>
            <a:r>
              <a:rPr sz="1800" b="1" spc="190" dirty="0">
                <a:solidFill>
                  <a:srgbClr val="1C2043"/>
                </a:solidFill>
                <a:latin typeface="Arial Narrow"/>
                <a:cs typeface="Arial Narrow"/>
              </a:rPr>
              <a:t>  </a:t>
            </a:r>
            <a:r>
              <a:rPr sz="1800" b="1" dirty="0">
                <a:solidFill>
                  <a:srgbClr val="1C2043"/>
                </a:solidFill>
                <a:latin typeface="Arial Narrow"/>
                <a:cs typeface="Arial Narrow"/>
              </a:rPr>
              <a:t>разделы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,</a:t>
            </a:r>
            <a:r>
              <a:rPr sz="1800" spc="190" dirty="0">
                <a:solidFill>
                  <a:srgbClr val="1C2043"/>
                </a:solidFill>
                <a:latin typeface="Arial Narrow"/>
                <a:cs typeface="Arial Narrow"/>
              </a:rPr>
              <a:t> 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например</a:t>
            </a:r>
            <a:r>
              <a:rPr sz="1800" spc="185" dirty="0">
                <a:solidFill>
                  <a:srgbClr val="1C2043"/>
                </a:solidFill>
                <a:latin typeface="Arial Narrow"/>
                <a:cs typeface="Arial Narrow"/>
              </a:rPr>
              <a:t> 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такие,</a:t>
            </a:r>
            <a:r>
              <a:rPr sz="1800" spc="185" dirty="0">
                <a:solidFill>
                  <a:srgbClr val="1C2043"/>
                </a:solidFill>
                <a:latin typeface="Arial Narrow"/>
                <a:cs typeface="Arial Narrow"/>
              </a:rPr>
              <a:t> 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как</a:t>
            </a:r>
            <a:r>
              <a:rPr sz="1800" spc="190" dirty="0">
                <a:solidFill>
                  <a:srgbClr val="1C2043"/>
                </a:solidFill>
                <a:latin typeface="Arial Narrow"/>
                <a:cs typeface="Arial Narrow"/>
              </a:rPr>
              <a:t> 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«Пояснительная</a:t>
            </a:r>
            <a:r>
              <a:rPr sz="1800" spc="185" dirty="0">
                <a:solidFill>
                  <a:srgbClr val="1C2043"/>
                </a:solidFill>
                <a:latin typeface="Arial Narrow"/>
                <a:cs typeface="Arial Narrow"/>
              </a:rPr>
              <a:t>  </a:t>
            </a:r>
            <a:r>
              <a:rPr sz="1800" spc="-10" dirty="0">
                <a:solidFill>
                  <a:srgbClr val="1C2043"/>
                </a:solidFill>
                <a:latin typeface="Arial Narrow"/>
                <a:cs typeface="Arial Narrow"/>
              </a:rPr>
              <a:t>записка»,</a:t>
            </a:r>
            <a:endParaRPr sz="1800" dirty="0">
              <a:latin typeface="Arial Narrow"/>
              <a:cs typeface="Arial Narrow"/>
            </a:endParaRPr>
          </a:p>
          <a:p>
            <a:pPr marL="142240" marR="5080" algn="just">
              <a:lnSpc>
                <a:spcPct val="100000"/>
              </a:lnSpc>
            </a:pPr>
            <a:r>
              <a:rPr sz="1800" spc="-10" dirty="0">
                <a:solidFill>
                  <a:srgbClr val="1C2043"/>
                </a:solidFill>
                <a:latin typeface="Arial Narrow"/>
                <a:cs typeface="Arial Narrow"/>
              </a:rPr>
              <a:t>«Календарно-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тематическое</a:t>
            </a:r>
            <a:r>
              <a:rPr sz="1800" spc="16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планирование»,</a:t>
            </a:r>
            <a:r>
              <a:rPr sz="1800" spc="18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 Narrow"/>
                <a:cs typeface="Arial Narrow"/>
              </a:rPr>
              <a:t>не</a:t>
            </a:r>
            <a:r>
              <a:rPr sz="1800" b="1" spc="175" dirty="0">
                <a:solidFill>
                  <a:srgbClr val="C00000"/>
                </a:solidFill>
                <a:latin typeface="Arial Narrow"/>
                <a:cs typeface="Arial Narrow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 Narrow"/>
                <a:cs typeface="Arial Narrow"/>
              </a:rPr>
              <a:t>являются</a:t>
            </a:r>
            <a:r>
              <a:rPr sz="1800" b="1" spc="190" dirty="0">
                <a:solidFill>
                  <a:srgbClr val="C00000"/>
                </a:solidFill>
                <a:latin typeface="Arial Narrow"/>
                <a:cs typeface="Arial Narrow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 Narrow"/>
                <a:cs typeface="Arial Narrow"/>
              </a:rPr>
              <a:t>обязательными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.</a:t>
            </a:r>
            <a:r>
              <a:rPr sz="1800" spc="16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spc="-10" dirty="0">
                <a:solidFill>
                  <a:srgbClr val="1C2043"/>
                </a:solidFill>
                <a:latin typeface="Arial Narrow"/>
                <a:cs typeface="Arial Narrow"/>
              </a:rPr>
              <a:t>Включить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такие</a:t>
            </a:r>
            <a:r>
              <a:rPr sz="1800" spc="24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разделы</a:t>
            </a:r>
            <a:r>
              <a:rPr sz="1800" spc="27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в</a:t>
            </a:r>
            <a:r>
              <a:rPr sz="1800" spc="27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рабочую</a:t>
            </a:r>
            <a:r>
              <a:rPr sz="1800" spc="26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программу</a:t>
            </a:r>
            <a:r>
              <a:rPr sz="1800" spc="27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педагоги</a:t>
            </a:r>
            <a:r>
              <a:rPr sz="1800" spc="26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b="1" dirty="0">
                <a:solidFill>
                  <a:srgbClr val="1C2043"/>
                </a:solidFill>
                <a:latin typeface="Arial Narrow"/>
                <a:cs typeface="Arial Narrow"/>
              </a:rPr>
              <a:t>обязаны</a:t>
            </a:r>
            <a:r>
              <a:rPr sz="1800" b="1" spc="26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b="1" dirty="0">
                <a:solidFill>
                  <a:srgbClr val="1C2043"/>
                </a:solidFill>
                <a:latin typeface="Arial Narrow"/>
                <a:cs typeface="Arial Narrow"/>
              </a:rPr>
              <a:t>только</a:t>
            </a:r>
            <a:r>
              <a:rPr sz="1800" b="1" spc="26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в</a:t>
            </a:r>
            <a:r>
              <a:rPr sz="1800" spc="27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том</a:t>
            </a:r>
            <a:r>
              <a:rPr sz="1800" spc="27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случае,</a:t>
            </a:r>
            <a:r>
              <a:rPr sz="1800" spc="27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b="1" spc="-20" dirty="0">
                <a:solidFill>
                  <a:srgbClr val="1C2043"/>
                </a:solidFill>
                <a:latin typeface="Arial Narrow"/>
                <a:cs typeface="Arial Narrow"/>
              </a:rPr>
              <a:t>если </a:t>
            </a:r>
            <a:r>
              <a:rPr sz="1800" b="1" dirty="0">
                <a:solidFill>
                  <a:srgbClr val="1C2043"/>
                </a:solidFill>
                <a:latin typeface="Arial Narrow"/>
                <a:cs typeface="Arial Narrow"/>
              </a:rPr>
              <a:t>они</a:t>
            </a:r>
            <a:r>
              <a:rPr sz="1800" b="1" spc="-2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b="1" dirty="0">
                <a:solidFill>
                  <a:srgbClr val="1C2043"/>
                </a:solidFill>
                <a:latin typeface="Arial Narrow"/>
                <a:cs typeface="Arial Narrow"/>
              </a:rPr>
              <a:t>закреплены</a:t>
            </a:r>
            <a:r>
              <a:rPr sz="1800" b="1" spc="1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b="1" dirty="0">
                <a:solidFill>
                  <a:srgbClr val="1C2043"/>
                </a:solidFill>
                <a:latin typeface="Arial Narrow"/>
                <a:cs typeface="Arial Narrow"/>
              </a:rPr>
              <a:t>в</a:t>
            </a:r>
            <a:r>
              <a:rPr sz="1800" b="1" spc="-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b="1" dirty="0">
                <a:solidFill>
                  <a:srgbClr val="1C2043"/>
                </a:solidFill>
                <a:latin typeface="Arial Narrow"/>
                <a:cs typeface="Arial Narrow"/>
              </a:rPr>
              <a:t>ее структуре</a:t>
            </a:r>
            <a:r>
              <a:rPr sz="1800" b="1" spc="1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b="1" dirty="0">
                <a:solidFill>
                  <a:srgbClr val="1C2043"/>
                </a:solidFill>
                <a:latin typeface="Arial Narrow"/>
                <a:cs typeface="Arial Narrow"/>
              </a:rPr>
              <a:t>локальным</a:t>
            </a:r>
            <a:r>
              <a:rPr sz="1800" b="1" spc="-1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b="1" spc="-10" dirty="0">
                <a:solidFill>
                  <a:srgbClr val="1C2043"/>
                </a:solidFill>
                <a:latin typeface="Arial Narrow"/>
                <a:cs typeface="Arial Narrow"/>
              </a:rPr>
              <a:t>актом</a:t>
            </a:r>
            <a:r>
              <a:rPr sz="1800" spc="-10" dirty="0">
                <a:solidFill>
                  <a:srgbClr val="1C2043"/>
                </a:solidFill>
                <a:latin typeface="Arial Narrow"/>
                <a:cs typeface="Arial Narrow"/>
              </a:rPr>
              <a:t>.</a:t>
            </a:r>
            <a:endParaRPr sz="1800" dirty="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15346" y="5416486"/>
            <a:ext cx="5229225" cy="1442085"/>
            <a:chOff x="3915346" y="5416486"/>
            <a:chExt cx="5229225" cy="1442085"/>
          </a:xfrm>
        </p:grpSpPr>
        <p:sp>
          <p:nvSpPr>
            <p:cNvPr id="3" name="object 3"/>
            <p:cNvSpPr/>
            <p:nvPr/>
          </p:nvSpPr>
          <p:spPr>
            <a:xfrm>
              <a:off x="3929634" y="5430773"/>
              <a:ext cx="4787265" cy="828040"/>
            </a:xfrm>
            <a:custGeom>
              <a:avLst/>
              <a:gdLst/>
              <a:ahLst/>
              <a:cxnLst/>
              <a:rect l="l" t="t" r="r" b="b"/>
              <a:pathLst>
                <a:path w="4787265" h="828039">
                  <a:moveTo>
                    <a:pt x="4648962" y="0"/>
                  </a:moveTo>
                  <a:lnTo>
                    <a:pt x="137921" y="0"/>
                  </a:lnTo>
                  <a:lnTo>
                    <a:pt x="94317" y="7028"/>
                  </a:lnTo>
                  <a:lnTo>
                    <a:pt x="56455" y="26602"/>
                  </a:lnTo>
                  <a:lnTo>
                    <a:pt x="26602" y="56455"/>
                  </a:lnTo>
                  <a:lnTo>
                    <a:pt x="7028" y="94317"/>
                  </a:lnTo>
                  <a:lnTo>
                    <a:pt x="0" y="137922"/>
                  </a:lnTo>
                  <a:lnTo>
                    <a:pt x="0" y="689610"/>
                  </a:lnTo>
                  <a:lnTo>
                    <a:pt x="7028" y="733204"/>
                  </a:lnTo>
                  <a:lnTo>
                    <a:pt x="26602" y="771065"/>
                  </a:lnTo>
                  <a:lnTo>
                    <a:pt x="56455" y="800921"/>
                  </a:lnTo>
                  <a:lnTo>
                    <a:pt x="94317" y="820500"/>
                  </a:lnTo>
                  <a:lnTo>
                    <a:pt x="137921" y="827532"/>
                  </a:lnTo>
                  <a:lnTo>
                    <a:pt x="4648962" y="827532"/>
                  </a:lnTo>
                  <a:lnTo>
                    <a:pt x="4692566" y="820500"/>
                  </a:lnTo>
                  <a:lnTo>
                    <a:pt x="4730428" y="800921"/>
                  </a:lnTo>
                  <a:lnTo>
                    <a:pt x="4760281" y="771065"/>
                  </a:lnTo>
                  <a:lnTo>
                    <a:pt x="4779855" y="733204"/>
                  </a:lnTo>
                  <a:lnTo>
                    <a:pt x="4786884" y="689610"/>
                  </a:lnTo>
                  <a:lnTo>
                    <a:pt x="4786884" y="137922"/>
                  </a:lnTo>
                  <a:lnTo>
                    <a:pt x="4779855" y="94317"/>
                  </a:lnTo>
                  <a:lnTo>
                    <a:pt x="4760281" y="56455"/>
                  </a:lnTo>
                  <a:lnTo>
                    <a:pt x="4730428" y="26602"/>
                  </a:lnTo>
                  <a:lnTo>
                    <a:pt x="4692566" y="7028"/>
                  </a:lnTo>
                  <a:lnTo>
                    <a:pt x="4648962" y="0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929634" y="5430773"/>
              <a:ext cx="4787265" cy="828040"/>
            </a:xfrm>
            <a:custGeom>
              <a:avLst/>
              <a:gdLst/>
              <a:ahLst/>
              <a:cxnLst/>
              <a:rect l="l" t="t" r="r" b="b"/>
              <a:pathLst>
                <a:path w="4787265" h="828039">
                  <a:moveTo>
                    <a:pt x="0" y="137922"/>
                  </a:moveTo>
                  <a:lnTo>
                    <a:pt x="7028" y="94317"/>
                  </a:lnTo>
                  <a:lnTo>
                    <a:pt x="26602" y="56455"/>
                  </a:lnTo>
                  <a:lnTo>
                    <a:pt x="56455" y="26602"/>
                  </a:lnTo>
                  <a:lnTo>
                    <a:pt x="94317" y="7028"/>
                  </a:lnTo>
                  <a:lnTo>
                    <a:pt x="137921" y="0"/>
                  </a:lnTo>
                  <a:lnTo>
                    <a:pt x="4648962" y="0"/>
                  </a:lnTo>
                  <a:lnTo>
                    <a:pt x="4692566" y="7028"/>
                  </a:lnTo>
                  <a:lnTo>
                    <a:pt x="4730428" y="26602"/>
                  </a:lnTo>
                  <a:lnTo>
                    <a:pt x="4760281" y="56455"/>
                  </a:lnTo>
                  <a:lnTo>
                    <a:pt x="4779855" y="94317"/>
                  </a:lnTo>
                  <a:lnTo>
                    <a:pt x="4786884" y="137922"/>
                  </a:lnTo>
                  <a:lnTo>
                    <a:pt x="4786884" y="689610"/>
                  </a:lnTo>
                  <a:lnTo>
                    <a:pt x="4779855" y="733204"/>
                  </a:lnTo>
                  <a:lnTo>
                    <a:pt x="4760281" y="771065"/>
                  </a:lnTo>
                  <a:lnTo>
                    <a:pt x="4730428" y="800921"/>
                  </a:lnTo>
                  <a:lnTo>
                    <a:pt x="4692566" y="820500"/>
                  </a:lnTo>
                  <a:lnTo>
                    <a:pt x="4648962" y="827532"/>
                  </a:lnTo>
                  <a:lnTo>
                    <a:pt x="137921" y="827532"/>
                  </a:lnTo>
                  <a:lnTo>
                    <a:pt x="94317" y="820500"/>
                  </a:lnTo>
                  <a:lnTo>
                    <a:pt x="56455" y="800921"/>
                  </a:lnTo>
                  <a:lnTo>
                    <a:pt x="26602" y="771065"/>
                  </a:lnTo>
                  <a:lnTo>
                    <a:pt x="7028" y="733204"/>
                  </a:lnTo>
                  <a:lnTo>
                    <a:pt x="0" y="689610"/>
                  </a:lnTo>
                  <a:lnTo>
                    <a:pt x="0" y="137922"/>
                  </a:lnTo>
                  <a:close/>
                </a:path>
              </a:pathLst>
            </a:custGeom>
            <a:ln w="28574">
              <a:solidFill>
                <a:srgbClr val="5DC9D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419290" y="1487614"/>
            <a:ext cx="8378825" cy="553085"/>
            <a:chOff x="419290" y="1487614"/>
            <a:chExt cx="8378825" cy="553085"/>
          </a:xfrm>
        </p:grpSpPr>
        <p:sp>
          <p:nvSpPr>
            <p:cNvPr id="6" name="object 6"/>
            <p:cNvSpPr/>
            <p:nvPr/>
          </p:nvSpPr>
          <p:spPr>
            <a:xfrm>
              <a:off x="433577" y="1501902"/>
              <a:ext cx="8350250" cy="524510"/>
            </a:xfrm>
            <a:custGeom>
              <a:avLst/>
              <a:gdLst/>
              <a:ahLst/>
              <a:cxnLst/>
              <a:rect l="l" t="t" r="r" b="b"/>
              <a:pathLst>
                <a:path w="8350250" h="524510">
                  <a:moveTo>
                    <a:pt x="8297545" y="0"/>
                  </a:moveTo>
                  <a:lnTo>
                    <a:pt x="52425" y="0"/>
                  </a:lnTo>
                  <a:lnTo>
                    <a:pt x="32018" y="4123"/>
                  </a:lnTo>
                  <a:lnTo>
                    <a:pt x="15354" y="15366"/>
                  </a:lnTo>
                  <a:lnTo>
                    <a:pt x="4119" y="32039"/>
                  </a:lnTo>
                  <a:lnTo>
                    <a:pt x="0" y="52450"/>
                  </a:lnTo>
                  <a:lnTo>
                    <a:pt x="0" y="471805"/>
                  </a:lnTo>
                  <a:lnTo>
                    <a:pt x="4119" y="492216"/>
                  </a:lnTo>
                  <a:lnTo>
                    <a:pt x="15354" y="508889"/>
                  </a:lnTo>
                  <a:lnTo>
                    <a:pt x="32018" y="520132"/>
                  </a:lnTo>
                  <a:lnTo>
                    <a:pt x="52425" y="524256"/>
                  </a:lnTo>
                  <a:lnTo>
                    <a:pt x="8297545" y="524256"/>
                  </a:lnTo>
                  <a:lnTo>
                    <a:pt x="8317956" y="520132"/>
                  </a:lnTo>
                  <a:lnTo>
                    <a:pt x="8334629" y="508889"/>
                  </a:lnTo>
                  <a:lnTo>
                    <a:pt x="8345872" y="492216"/>
                  </a:lnTo>
                  <a:lnTo>
                    <a:pt x="8349996" y="471805"/>
                  </a:lnTo>
                  <a:lnTo>
                    <a:pt x="8349996" y="52450"/>
                  </a:lnTo>
                  <a:lnTo>
                    <a:pt x="8345872" y="32039"/>
                  </a:lnTo>
                  <a:lnTo>
                    <a:pt x="8334629" y="15366"/>
                  </a:lnTo>
                  <a:lnTo>
                    <a:pt x="8317956" y="4123"/>
                  </a:lnTo>
                  <a:lnTo>
                    <a:pt x="8297545" y="0"/>
                  </a:lnTo>
                  <a:close/>
                </a:path>
              </a:pathLst>
            </a:custGeom>
            <a:solidFill>
              <a:srgbClr val="BDEA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33577" y="1501902"/>
              <a:ext cx="8350250" cy="524510"/>
            </a:xfrm>
            <a:custGeom>
              <a:avLst/>
              <a:gdLst/>
              <a:ahLst/>
              <a:cxnLst/>
              <a:rect l="l" t="t" r="r" b="b"/>
              <a:pathLst>
                <a:path w="8350250" h="524510">
                  <a:moveTo>
                    <a:pt x="0" y="52450"/>
                  </a:moveTo>
                  <a:lnTo>
                    <a:pt x="4119" y="32039"/>
                  </a:lnTo>
                  <a:lnTo>
                    <a:pt x="15354" y="15366"/>
                  </a:lnTo>
                  <a:lnTo>
                    <a:pt x="32018" y="4123"/>
                  </a:lnTo>
                  <a:lnTo>
                    <a:pt x="52425" y="0"/>
                  </a:lnTo>
                  <a:lnTo>
                    <a:pt x="8297545" y="0"/>
                  </a:lnTo>
                  <a:lnTo>
                    <a:pt x="8317956" y="4123"/>
                  </a:lnTo>
                  <a:lnTo>
                    <a:pt x="8334629" y="15366"/>
                  </a:lnTo>
                  <a:lnTo>
                    <a:pt x="8345872" y="32039"/>
                  </a:lnTo>
                  <a:lnTo>
                    <a:pt x="8349996" y="52450"/>
                  </a:lnTo>
                  <a:lnTo>
                    <a:pt x="8349996" y="471805"/>
                  </a:lnTo>
                  <a:lnTo>
                    <a:pt x="8345872" y="492216"/>
                  </a:lnTo>
                  <a:lnTo>
                    <a:pt x="8334629" y="508889"/>
                  </a:lnTo>
                  <a:lnTo>
                    <a:pt x="8317956" y="520132"/>
                  </a:lnTo>
                  <a:lnTo>
                    <a:pt x="8297545" y="524256"/>
                  </a:lnTo>
                  <a:lnTo>
                    <a:pt x="52425" y="524256"/>
                  </a:lnTo>
                  <a:lnTo>
                    <a:pt x="32018" y="520132"/>
                  </a:lnTo>
                  <a:lnTo>
                    <a:pt x="15354" y="508889"/>
                  </a:lnTo>
                  <a:lnTo>
                    <a:pt x="4119" y="492216"/>
                  </a:lnTo>
                  <a:lnTo>
                    <a:pt x="0" y="471805"/>
                  </a:lnTo>
                  <a:lnTo>
                    <a:pt x="0" y="52450"/>
                  </a:lnTo>
                  <a:close/>
                </a:path>
              </a:pathLst>
            </a:custGeom>
            <a:ln w="28575">
              <a:solidFill>
                <a:srgbClr val="52B7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2313813" y="1027302"/>
            <a:ext cx="4182110" cy="8528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1C2043"/>
                </a:solidFill>
                <a:latin typeface="Arial Narrow"/>
                <a:cs typeface="Arial Narrow"/>
              </a:rPr>
              <a:t>Требования</a:t>
            </a:r>
            <a:r>
              <a:rPr sz="2000" b="1" spc="-4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1C2043"/>
                </a:solidFill>
                <a:latin typeface="Arial Narrow"/>
                <a:cs typeface="Arial Narrow"/>
              </a:rPr>
              <a:t>к личностным</a:t>
            </a:r>
            <a:r>
              <a:rPr sz="2000" b="1" spc="-5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000" b="1" spc="-10" dirty="0">
                <a:solidFill>
                  <a:srgbClr val="1C2043"/>
                </a:solidFill>
                <a:latin typeface="Arial Narrow"/>
                <a:cs typeface="Arial Narrow"/>
              </a:rPr>
              <a:t>результатам</a:t>
            </a:r>
            <a:endParaRPr sz="2000">
              <a:latin typeface="Arial Narrow"/>
              <a:cs typeface="Arial Narrow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900">
              <a:latin typeface="Arial Narrow"/>
              <a:cs typeface="Arial Narrow"/>
            </a:endParaRPr>
          </a:p>
          <a:p>
            <a:pPr marL="405130" algn="ctr">
              <a:lnSpc>
                <a:spcPct val="100000"/>
              </a:lnSpc>
            </a:pPr>
            <a:r>
              <a:rPr sz="1600" b="1" dirty="0">
                <a:solidFill>
                  <a:srgbClr val="1C2043"/>
                </a:solidFill>
                <a:latin typeface="Arial Narrow"/>
                <a:cs typeface="Arial Narrow"/>
              </a:rPr>
              <a:t>На</a:t>
            </a:r>
            <a:r>
              <a:rPr sz="1600" b="1" spc="-4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dirty="0">
                <a:solidFill>
                  <a:srgbClr val="1C2043"/>
                </a:solidFill>
                <a:latin typeface="Arial Narrow"/>
                <a:cs typeface="Arial Narrow"/>
              </a:rPr>
              <a:t>уровне</a:t>
            </a:r>
            <a:r>
              <a:rPr sz="1600" b="1" spc="-4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dirty="0">
                <a:solidFill>
                  <a:srgbClr val="1C2043"/>
                </a:solidFill>
                <a:latin typeface="Arial Narrow"/>
                <a:cs typeface="Arial Narrow"/>
              </a:rPr>
              <a:t>НОО</a:t>
            </a:r>
            <a:r>
              <a:rPr sz="1600" b="1" spc="-4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dirty="0">
                <a:solidFill>
                  <a:srgbClr val="1C2043"/>
                </a:solidFill>
                <a:latin typeface="Arial Narrow"/>
                <a:cs typeface="Arial Narrow"/>
              </a:rPr>
              <a:t>должны</a:t>
            </a:r>
            <a:r>
              <a:rPr sz="1600" b="1" spc="-2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spc="-10" dirty="0">
                <a:solidFill>
                  <a:srgbClr val="1C2043"/>
                </a:solidFill>
                <a:latin typeface="Arial Narrow"/>
                <a:cs typeface="Arial Narrow"/>
              </a:rPr>
              <a:t>включать:</a:t>
            </a:r>
            <a:endParaRPr sz="1600">
              <a:latin typeface="Arial Narrow"/>
              <a:cs typeface="Arial Narrow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26910" y="2144458"/>
            <a:ext cx="2095500" cy="1228090"/>
            <a:chOff x="426910" y="2144458"/>
            <a:chExt cx="2095500" cy="1228090"/>
          </a:xfrm>
        </p:grpSpPr>
        <p:sp>
          <p:nvSpPr>
            <p:cNvPr id="10" name="object 10"/>
            <p:cNvSpPr/>
            <p:nvPr/>
          </p:nvSpPr>
          <p:spPr>
            <a:xfrm>
              <a:off x="441198" y="2158745"/>
              <a:ext cx="2066925" cy="1199515"/>
            </a:xfrm>
            <a:custGeom>
              <a:avLst/>
              <a:gdLst/>
              <a:ahLst/>
              <a:cxnLst/>
              <a:rect l="l" t="t" r="r" b="b"/>
              <a:pathLst>
                <a:path w="2066925" h="1199514">
                  <a:moveTo>
                    <a:pt x="1946656" y="0"/>
                  </a:moveTo>
                  <a:lnTo>
                    <a:pt x="119938" y="0"/>
                  </a:lnTo>
                  <a:lnTo>
                    <a:pt x="73252" y="9427"/>
                  </a:lnTo>
                  <a:lnTo>
                    <a:pt x="35128" y="35131"/>
                  </a:lnTo>
                  <a:lnTo>
                    <a:pt x="9424" y="73241"/>
                  </a:lnTo>
                  <a:lnTo>
                    <a:pt x="0" y="119887"/>
                  </a:lnTo>
                  <a:lnTo>
                    <a:pt x="0" y="1079500"/>
                  </a:lnTo>
                  <a:lnTo>
                    <a:pt x="9424" y="1126146"/>
                  </a:lnTo>
                  <a:lnTo>
                    <a:pt x="35128" y="1164256"/>
                  </a:lnTo>
                  <a:lnTo>
                    <a:pt x="73252" y="1189960"/>
                  </a:lnTo>
                  <a:lnTo>
                    <a:pt x="119938" y="1199388"/>
                  </a:lnTo>
                  <a:lnTo>
                    <a:pt x="1946656" y="1199388"/>
                  </a:lnTo>
                  <a:lnTo>
                    <a:pt x="1993302" y="1189960"/>
                  </a:lnTo>
                  <a:lnTo>
                    <a:pt x="2031412" y="1164256"/>
                  </a:lnTo>
                  <a:lnTo>
                    <a:pt x="2057116" y="1126146"/>
                  </a:lnTo>
                  <a:lnTo>
                    <a:pt x="2066544" y="1079500"/>
                  </a:lnTo>
                  <a:lnTo>
                    <a:pt x="2066544" y="119887"/>
                  </a:lnTo>
                  <a:lnTo>
                    <a:pt x="2057116" y="73241"/>
                  </a:lnTo>
                  <a:lnTo>
                    <a:pt x="2031412" y="35131"/>
                  </a:lnTo>
                  <a:lnTo>
                    <a:pt x="1993302" y="9427"/>
                  </a:lnTo>
                  <a:lnTo>
                    <a:pt x="1946656" y="0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41198" y="2158745"/>
              <a:ext cx="2066925" cy="1199515"/>
            </a:xfrm>
            <a:custGeom>
              <a:avLst/>
              <a:gdLst/>
              <a:ahLst/>
              <a:cxnLst/>
              <a:rect l="l" t="t" r="r" b="b"/>
              <a:pathLst>
                <a:path w="2066925" h="1199514">
                  <a:moveTo>
                    <a:pt x="0" y="119887"/>
                  </a:moveTo>
                  <a:lnTo>
                    <a:pt x="9424" y="73241"/>
                  </a:lnTo>
                  <a:lnTo>
                    <a:pt x="35128" y="35131"/>
                  </a:lnTo>
                  <a:lnTo>
                    <a:pt x="73252" y="9427"/>
                  </a:lnTo>
                  <a:lnTo>
                    <a:pt x="119938" y="0"/>
                  </a:lnTo>
                  <a:lnTo>
                    <a:pt x="1946656" y="0"/>
                  </a:lnTo>
                  <a:lnTo>
                    <a:pt x="1993302" y="9427"/>
                  </a:lnTo>
                  <a:lnTo>
                    <a:pt x="2031412" y="35131"/>
                  </a:lnTo>
                  <a:lnTo>
                    <a:pt x="2057116" y="73241"/>
                  </a:lnTo>
                  <a:lnTo>
                    <a:pt x="2066544" y="119887"/>
                  </a:lnTo>
                  <a:lnTo>
                    <a:pt x="2066544" y="1079500"/>
                  </a:lnTo>
                  <a:lnTo>
                    <a:pt x="2057116" y="1126146"/>
                  </a:lnTo>
                  <a:lnTo>
                    <a:pt x="2031412" y="1164256"/>
                  </a:lnTo>
                  <a:lnTo>
                    <a:pt x="1993302" y="1189960"/>
                  </a:lnTo>
                  <a:lnTo>
                    <a:pt x="1946656" y="1199388"/>
                  </a:lnTo>
                  <a:lnTo>
                    <a:pt x="119938" y="1199388"/>
                  </a:lnTo>
                  <a:lnTo>
                    <a:pt x="73252" y="1189960"/>
                  </a:lnTo>
                  <a:lnTo>
                    <a:pt x="35128" y="1164256"/>
                  </a:lnTo>
                  <a:lnTo>
                    <a:pt x="9424" y="1126146"/>
                  </a:lnTo>
                  <a:lnTo>
                    <a:pt x="0" y="1079500"/>
                  </a:lnTo>
                  <a:lnTo>
                    <a:pt x="0" y="119887"/>
                  </a:lnTo>
                  <a:close/>
                </a:path>
              </a:pathLst>
            </a:custGeom>
            <a:ln w="28575">
              <a:solidFill>
                <a:srgbClr val="52B7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81329" y="2185797"/>
            <a:ext cx="1583690" cy="1107440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2065" marR="5080" indent="1270" algn="ctr">
              <a:lnSpc>
                <a:spcPct val="86000"/>
              </a:lnSpc>
              <a:spcBef>
                <a:spcPts val="365"/>
              </a:spcBef>
            </a:pP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формирование</a:t>
            </a:r>
            <a:r>
              <a:rPr sz="1600" spc="2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50" dirty="0">
                <a:solidFill>
                  <a:srgbClr val="1C2043"/>
                </a:solidFill>
                <a:latin typeface="Arial Narrow"/>
                <a:cs typeface="Arial Narrow"/>
              </a:rPr>
              <a:t>у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обучающихся</a:t>
            </a:r>
            <a:r>
              <a:rPr sz="1600" spc="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основ российской гражданской идентичности</a:t>
            </a:r>
            <a:endParaRPr sz="1600">
              <a:latin typeface="Arial Narrow"/>
              <a:cs typeface="Arial Narrow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650426" y="2144458"/>
            <a:ext cx="2077085" cy="1203960"/>
            <a:chOff x="2650426" y="2144458"/>
            <a:chExt cx="2077085" cy="1203960"/>
          </a:xfrm>
        </p:grpSpPr>
        <p:sp>
          <p:nvSpPr>
            <p:cNvPr id="14" name="object 14"/>
            <p:cNvSpPr/>
            <p:nvPr/>
          </p:nvSpPr>
          <p:spPr>
            <a:xfrm>
              <a:off x="2664714" y="2158745"/>
              <a:ext cx="2048510" cy="1175385"/>
            </a:xfrm>
            <a:custGeom>
              <a:avLst/>
              <a:gdLst/>
              <a:ahLst/>
              <a:cxnLst/>
              <a:rect l="l" t="t" r="r" b="b"/>
              <a:pathLst>
                <a:path w="2048510" h="1175385">
                  <a:moveTo>
                    <a:pt x="1930781" y="0"/>
                  </a:moveTo>
                  <a:lnTo>
                    <a:pt x="117475" y="0"/>
                  </a:lnTo>
                  <a:lnTo>
                    <a:pt x="71741" y="9229"/>
                  </a:lnTo>
                  <a:lnTo>
                    <a:pt x="34401" y="34401"/>
                  </a:lnTo>
                  <a:lnTo>
                    <a:pt x="9229" y="71741"/>
                  </a:lnTo>
                  <a:lnTo>
                    <a:pt x="0" y="117475"/>
                  </a:lnTo>
                  <a:lnTo>
                    <a:pt x="0" y="1057528"/>
                  </a:lnTo>
                  <a:lnTo>
                    <a:pt x="9229" y="1103262"/>
                  </a:lnTo>
                  <a:lnTo>
                    <a:pt x="34401" y="1140602"/>
                  </a:lnTo>
                  <a:lnTo>
                    <a:pt x="71741" y="1165774"/>
                  </a:lnTo>
                  <a:lnTo>
                    <a:pt x="117475" y="1175003"/>
                  </a:lnTo>
                  <a:lnTo>
                    <a:pt x="1930781" y="1175003"/>
                  </a:lnTo>
                  <a:lnTo>
                    <a:pt x="1976514" y="1165774"/>
                  </a:lnTo>
                  <a:lnTo>
                    <a:pt x="2013854" y="1140602"/>
                  </a:lnTo>
                  <a:lnTo>
                    <a:pt x="2039026" y="1103262"/>
                  </a:lnTo>
                  <a:lnTo>
                    <a:pt x="2048256" y="1057528"/>
                  </a:lnTo>
                  <a:lnTo>
                    <a:pt x="2048256" y="117475"/>
                  </a:lnTo>
                  <a:lnTo>
                    <a:pt x="2039026" y="71741"/>
                  </a:lnTo>
                  <a:lnTo>
                    <a:pt x="2013854" y="34401"/>
                  </a:lnTo>
                  <a:lnTo>
                    <a:pt x="1976514" y="9229"/>
                  </a:lnTo>
                  <a:lnTo>
                    <a:pt x="1930781" y="0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664714" y="2158745"/>
              <a:ext cx="2048510" cy="1175385"/>
            </a:xfrm>
            <a:custGeom>
              <a:avLst/>
              <a:gdLst/>
              <a:ahLst/>
              <a:cxnLst/>
              <a:rect l="l" t="t" r="r" b="b"/>
              <a:pathLst>
                <a:path w="2048510" h="1175385">
                  <a:moveTo>
                    <a:pt x="0" y="117475"/>
                  </a:moveTo>
                  <a:lnTo>
                    <a:pt x="9229" y="71741"/>
                  </a:lnTo>
                  <a:lnTo>
                    <a:pt x="34401" y="34401"/>
                  </a:lnTo>
                  <a:lnTo>
                    <a:pt x="71741" y="9229"/>
                  </a:lnTo>
                  <a:lnTo>
                    <a:pt x="117475" y="0"/>
                  </a:lnTo>
                  <a:lnTo>
                    <a:pt x="1930781" y="0"/>
                  </a:lnTo>
                  <a:lnTo>
                    <a:pt x="1976514" y="9229"/>
                  </a:lnTo>
                  <a:lnTo>
                    <a:pt x="2013854" y="34401"/>
                  </a:lnTo>
                  <a:lnTo>
                    <a:pt x="2039026" y="71741"/>
                  </a:lnTo>
                  <a:lnTo>
                    <a:pt x="2048256" y="117475"/>
                  </a:lnTo>
                  <a:lnTo>
                    <a:pt x="2048256" y="1057528"/>
                  </a:lnTo>
                  <a:lnTo>
                    <a:pt x="2039026" y="1103262"/>
                  </a:lnTo>
                  <a:lnTo>
                    <a:pt x="2013854" y="1140602"/>
                  </a:lnTo>
                  <a:lnTo>
                    <a:pt x="1976514" y="1165774"/>
                  </a:lnTo>
                  <a:lnTo>
                    <a:pt x="1930781" y="1175003"/>
                  </a:lnTo>
                  <a:lnTo>
                    <a:pt x="117475" y="1175003"/>
                  </a:lnTo>
                  <a:lnTo>
                    <a:pt x="71741" y="1165774"/>
                  </a:lnTo>
                  <a:lnTo>
                    <a:pt x="34401" y="1140602"/>
                  </a:lnTo>
                  <a:lnTo>
                    <a:pt x="9229" y="1103262"/>
                  </a:lnTo>
                  <a:lnTo>
                    <a:pt x="0" y="1057528"/>
                  </a:lnTo>
                  <a:lnTo>
                    <a:pt x="0" y="117475"/>
                  </a:lnTo>
                  <a:close/>
                </a:path>
              </a:pathLst>
            </a:custGeom>
            <a:ln w="28575">
              <a:solidFill>
                <a:srgbClr val="52B7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2781426" y="2173046"/>
            <a:ext cx="1813560" cy="1107440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315595" marR="307340" algn="ctr">
              <a:lnSpc>
                <a:spcPct val="86000"/>
              </a:lnSpc>
              <a:spcBef>
                <a:spcPts val="365"/>
              </a:spcBef>
            </a:pP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готовность обучающихся</a:t>
            </a:r>
            <a:r>
              <a:rPr sz="1600" spc="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50" dirty="0">
                <a:solidFill>
                  <a:srgbClr val="1C2043"/>
                </a:solidFill>
                <a:latin typeface="Arial Narrow"/>
                <a:cs typeface="Arial Narrow"/>
              </a:rPr>
              <a:t>к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саморазвитию;</a:t>
            </a:r>
            <a:endParaRPr sz="1600">
              <a:latin typeface="Arial Narrow"/>
              <a:cs typeface="Arial Narrow"/>
            </a:endParaRPr>
          </a:p>
          <a:p>
            <a:pPr marL="12700" marR="5080" algn="ctr">
              <a:lnSpc>
                <a:spcPts val="1639"/>
              </a:lnSpc>
              <a:spcBef>
                <a:spcPts val="25"/>
              </a:spcBef>
            </a:pP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мотивацию</a:t>
            </a:r>
            <a:r>
              <a:rPr sz="1600" spc="-5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к</a:t>
            </a:r>
            <a:r>
              <a:rPr sz="1600" spc="-5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познанию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и</a:t>
            </a:r>
            <a:r>
              <a:rPr sz="1600" spc="-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обучению</a:t>
            </a:r>
            <a:endParaRPr sz="1600">
              <a:latin typeface="Arial Narrow"/>
              <a:cs typeface="Arial Narrow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857178" y="2144458"/>
            <a:ext cx="1901825" cy="1203960"/>
            <a:chOff x="4857178" y="2144458"/>
            <a:chExt cx="1901825" cy="1203960"/>
          </a:xfrm>
        </p:grpSpPr>
        <p:sp>
          <p:nvSpPr>
            <p:cNvPr id="18" name="object 18"/>
            <p:cNvSpPr/>
            <p:nvPr/>
          </p:nvSpPr>
          <p:spPr>
            <a:xfrm>
              <a:off x="4871465" y="2158745"/>
              <a:ext cx="1873250" cy="1175385"/>
            </a:xfrm>
            <a:custGeom>
              <a:avLst/>
              <a:gdLst/>
              <a:ahLst/>
              <a:cxnLst/>
              <a:rect l="l" t="t" r="r" b="b"/>
              <a:pathLst>
                <a:path w="1873250" h="1175385">
                  <a:moveTo>
                    <a:pt x="1755520" y="0"/>
                  </a:moveTo>
                  <a:lnTo>
                    <a:pt x="117475" y="0"/>
                  </a:lnTo>
                  <a:lnTo>
                    <a:pt x="71741" y="9229"/>
                  </a:lnTo>
                  <a:lnTo>
                    <a:pt x="34401" y="34401"/>
                  </a:lnTo>
                  <a:lnTo>
                    <a:pt x="9229" y="71741"/>
                  </a:lnTo>
                  <a:lnTo>
                    <a:pt x="0" y="117475"/>
                  </a:lnTo>
                  <a:lnTo>
                    <a:pt x="0" y="1057528"/>
                  </a:lnTo>
                  <a:lnTo>
                    <a:pt x="9229" y="1103262"/>
                  </a:lnTo>
                  <a:lnTo>
                    <a:pt x="34401" y="1140602"/>
                  </a:lnTo>
                  <a:lnTo>
                    <a:pt x="71741" y="1165774"/>
                  </a:lnTo>
                  <a:lnTo>
                    <a:pt x="117475" y="1175003"/>
                  </a:lnTo>
                  <a:lnTo>
                    <a:pt x="1755520" y="1175003"/>
                  </a:lnTo>
                  <a:lnTo>
                    <a:pt x="1801254" y="1165774"/>
                  </a:lnTo>
                  <a:lnTo>
                    <a:pt x="1838594" y="1140602"/>
                  </a:lnTo>
                  <a:lnTo>
                    <a:pt x="1863766" y="1103262"/>
                  </a:lnTo>
                  <a:lnTo>
                    <a:pt x="1872995" y="1057528"/>
                  </a:lnTo>
                  <a:lnTo>
                    <a:pt x="1872995" y="117475"/>
                  </a:lnTo>
                  <a:lnTo>
                    <a:pt x="1863766" y="71741"/>
                  </a:lnTo>
                  <a:lnTo>
                    <a:pt x="1838594" y="34401"/>
                  </a:lnTo>
                  <a:lnTo>
                    <a:pt x="1801254" y="9229"/>
                  </a:lnTo>
                  <a:lnTo>
                    <a:pt x="1755520" y="0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871465" y="2158745"/>
              <a:ext cx="1873250" cy="1175385"/>
            </a:xfrm>
            <a:custGeom>
              <a:avLst/>
              <a:gdLst/>
              <a:ahLst/>
              <a:cxnLst/>
              <a:rect l="l" t="t" r="r" b="b"/>
              <a:pathLst>
                <a:path w="1873250" h="1175385">
                  <a:moveTo>
                    <a:pt x="0" y="117475"/>
                  </a:moveTo>
                  <a:lnTo>
                    <a:pt x="9229" y="71741"/>
                  </a:lnTo>
                  <a:lnTo>
                    <a:pt x="34401" y="34401"/>
                  </a:lnTo>
                  <a:lnTo>
                    <a:pt x="71741" y="9229"/>
                  </a:lnTo>
                  <a:lnTo>
                    <a:pt x="117475" y="0"/>
                  </a:lnTo>
                  <a:lnTo>
                    <a:pt x="1755520" y="0"/>
                  </a:lnTo>
                  <a:lnTo>
                    <a:pt x="1801254" y="9229"/>
                  </a:lnTo>
                  <a:lnTo>
                    <a:pt x="1838594" y="34401"/>
                  </a:lnTo>
                  <a:lnTo>
                    <a:pt x="1863766" y="71741"/>
                  </a:lnTo>
                  <a:lnTo>
                    <a:pt x="1872995" y="117475"/>
                  </a:lnTo>
                  <a:lnTo>
                    <a:pt x="1872995" y="1057528"/>
                  </a:lnTo>
                  <a:lnTo>
                    <a:pt x="1863766" y="1103262"/>
                  </a:lnTo>
                  <a:lnTo>
                    <a:pt x="1838594" y="1140602"/>
                  </a:lnTo>
                  <a:lnTo>
                    <a:pt x="1801254" y="1165774"/>
                  </a:lnTo>
                  <a:lnTo>
                    <a:pt x="1755520" y="1175003"/>
                  </a:lnTo>
                  <a:lnTo>
                    <a:pt x="117475" y="1175003"/>
                  </a:lnTo>
                  <a:lnTo>
                    <a:pt x="71741" y="1165774"/>
                  </a:lnTo>
                  <a:lnTo>
                    <a:pt x="34401" y="1140602"/>
                  </a:lnTo>
                  <a:lnTo>
                    <a:pt x="9229" y="1103262"/>
                  </a:lnTo>
                  <a:lnTo>
                    <a:pt x="0" y="1057528"/>
                  </a:lnTo>
                  <a:lnTo>
                    <a:pt x="0" y="117475"/>
                  </a:lnTo>
                  <a:close/>
                </a:path>
              </a:pathLst>
            </a:custGeom>
            <a:ln w="28575">
              <a:solidFill>
                <a:srgbClr val="52B7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4973192" y="2278506"/>
            <a:ext cx="1666239" cy="898525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367665" marR="360045" algn="ctr">
              <a:lnSpc>
                <a:spcPts val="1639"/>
              </a:lnSpc>
              <a:spcBef>
                <a:spcPts val="380"/>
              </a:spcBef>
            </a:pP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ценностные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установки</a:t>
            </a:r>
            <a:r>
              <a:rPr sz="1600" spc="-7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50" dirty="0">
                <a:solidFill>
                  <a:srgbClr val="1C2043"/>
                </a:solidFill>
                <a:latin typeface="Arial Narrow"/>
                <a:cs typeface="Arial Narrow"/>
              </a:rPr>
              <a:t>и</a:t>
            </a:r>
            <a:endParaRPr sz="1600">
              <a:latin typeface="Arial Narrow"/>
              <a:cs typeface="Arial Narrow"/>
            </a:endParaRPr>
          </a:p>
          <a:p>
            <a:pPr marL="12700" marR="5080" algn="ctr">
              <a:lnSpc>
                <a:spcPts val="1660"/>
              </a:lnSpc>
              <a:spcBef>
                <a:spcPts val="5"/>
              </a:spcBef>
            </a:pP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социально</a:t>
            </a:r>
            <a:r>
              <a:rPr sz="1600" spc="-1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значимые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качества</a:t>
            </a:r>
            <a:r>
              <a:rPr sz="1600" spc="-8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личности</a:t>
            </a:r>
            <a:endParaRPr sz="1600">
              <a:latin typeface="Arial Narrow"/>
              <a:cs typeface="Arial Narrow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6887146" y="2144458"/>
            <a:ext cx="1903095" cy="1194435"/>
            <a:chOff x="6887146" y="2144458"/>
            <a:chExt cx="1903095" cy="1194435"/>
          </a:xfrm>
        </p:grpSpPr>
        <p:sp>
          <p:nvSpPr>
            <p:cNvPr id="22" name="object 22"/>
            <p:cNvSpPr/>
            <p:nvPr/>
          </p:nvSpPr>
          <p:spPr>
            <a:xfrm>
              <a:off x="6901433" y="2158745"/>
              <a:ext cx="1874520" cy="1165860"/>
            </a:xfrm>
            <a:custGeom>
              <a:avLst/>
              <a:gdLst/>
              <a:ahLst/>
              <a:cxnLst/>
              <a:rect l="l" t="t" r="r" b="b"/>
              <a:pathLst>
                <a:path w="1874520" h="1165860">
                  <a:moveTo>
                    <a:pt x="1757934" y="0"/>
                  </a:moveTo>
                  <a:lnTo>
                    <a:pt x="116586" y="0"/>
                  </a:lnTo>
                  <a:lnTo>
                    <a:pt x="71205" y="9161"/>
                  </a:lnTo>
                  <a:lnTo>
                    <a:pt x="34147" y="34147"/>
                  </a:lnTo>
                  <a:lnTo>
                    <a:pt x="9161" y="71205"/>
                  </a:lnTo>
                  <a:lnTo>
                    <a:pt x="0" y="116586"/>
                  </a:lnTo>
                  <a:lnTo>
                    <a:pt x="0" y="1049274"/>
                  </a:lnTo>
                  <a:lnTo>
                    <a:pt x="9161" y="1094654"/>
                  </a:lnTo>
                  <a:lnTo>
                    <a:pt x="34147" y="1131712"/>
                  </a:lnTo>
                  <a:lnTo>
                    <a:pt x="71205" y="1156698"/>
                  </a:lnTo>
                  <a:lnTo>
                    <a:pt x="116586" y="1165859"/>
                  </a:lnTo>
                  <a:lnTo>
                    <a:pt x="1757934" y="1165859"/>
                  </a:lnTo>
                  <a:lnTo>
                    <a:pt x="1803314" y="1156698"/>
                  </a:lnTo>
                  <a:lnTo>
                    <a:pt x="1840372" y="1131712"/>
                  </a:lnTo>
                  <a:lnTo>
                    <a:pt x="1865358" y="1094654"/>
                  </a:lnTo>
                  <a:lnTo>
                    <a:pt x="1874520" y="1049274"/>
                  </a:lnTo>
                  <a:lnTo>
                    <a:pt x="1874520" y="116586"/>
                  </a:lnTo>
                  <a:lnTo>
                    <a:pt x="1865358" y="71205"/>
                  </a:lnTo>
                  <a:lnTo>
                    <a:pt x="1840372" y="34147"/>
                  </a:lnTo>
                  <a:lnTo>
                    <a:pt x="1803314" y="9161"/>
                  </a:lnTo>
                  <a:lnTo>
                    <a:pt x="1757934" y="0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901433" y="2158745"/>
              <a:ext cx="1874520" cy="1165860"/>
            </a:xfrm>
            <a:custGeom>
              <a:avLst/>
              <a:gdLst/>
              <a:ahLst/>
              <a:cxnLst/>
              <a:rect l="l" t="t" r="r" b="b"/>
              <a:pathLst>
                <a:path w="1874520" h="1165860">
                  <a:moveTo>
                    <a:pt x="0" y="116586"/>
                  </a:moveTo>
                  <a:lnTo>
                    <a:pt x="9161" y="71205"/>
                  </a:lnTo>
                  <a:lnTo>
                    <a:pt x="34147" y="34147"/>
                  </a:lnTo>
                  <a:lnTo>
                    <a:pt x="71205" y="9161"/>
                  </a:lnTo>
                  <a:lnTo>
                    <a:pt x="116586" y="0"/>
                  </a:lnTo>
                  <a:lnTo>
                    <a:pt x="1757934" y="0"/>
                  </a:lnTo>
                  <a:lnTo>
                    <a:pt x="1803314" y="9161"/>
                  </a:lnTo>
                  <a:lnTo>
                    <a:pt x="1840372" y="34147"/>
                  </a:lnTo>
                  <a:lnTo>
                    <a:pt x="1865358" y="71205"/>
                  </a:lnTo>
                  <a:lnTo>
                    <a:pt x="1874520" y="116586"/>
                  </a:lnTo>
                  <a:lnTo>
                    <a:pt x="1874520" y="1049274"/>
                  </a:lnTo>
                  <a:lnTo>
                    <a:pt x="1865358" y="1094654"/>
                  </a:lnTo>
                  <a:lnTo>
                    <a:pt x="1840372" y="1131712"/>
                  </a:lnTo>
                  <a:lnTo>
                    <a:pt x="1803314" y="1156698"/>
                  </a:lnTo>
                  <a:lnTo>
                    <a:pt x="1757934" y="1165859"/>
                  </a:lnTo>
                  <a:lnTo>
                    <a:pt x="116586" y="1165859"/>
                  </a:lnTo>
                  <a:lnTo>
                    <a:pt x="71205" y="1156698"/>
                  </a:lnTo>
                  <a:lnTo>
                    <a:pt x="34147" y="1131712"/>
                  </a:lnTo>
                  <a:lnTo>
                    <a:pt x="9161" y="1094654"/>
                  </a:lnTo>
                  <a:lnTo>
                    <a:pt x="0" y="1049274"/>
                  </a:lnTo>
                  <a:lnTo>
                    <a:pt x="0" y="116586"/>
                  </a:lnTo>
                  <a:close/>
                </a:path>
              </a:pathLst>
            </a:custGeom>
            <a:ln w="28574">
              <a:solidFill>
                <a:srgbClr val="52B7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7019670" y="2379344"/>
            <a:ext cx="1635760" cy="688340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2065" marR="5080" indent="635" algn="ctr">
              <a:lnSpc>
                <a:spcPct val="85900"/>
              </a:lnSpc>
              <a:spcBef>
                <a:spcPts val="365"/>
              </a:spcBef>
            </a:pP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активное</a:t>
            </a:r>
            <a:r>
              <a:rPr sz="1600" spc="-7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участие</a:t>
            </a:r>
            <a:r>
              <a:rPr sz="1600" spc="-7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50" dirty="0">
                <a:solidFill>
                  <a:srgbClr val="1C2043"/>
                </a:solidFill>
                <a:latin typeface="Arial Narrow"/>
                <a:cs typeface="Arial Narrow"/>
              </a:rPr>
              <a:t>в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социально</a:t>
            </a:r>
            <a:r>
              <a:rPr sz="1600" spc="-1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значимой деятельности</a:t>
            </a:r>
            <a:endParaRPr sz="1600">
              <a:latin typeface="Arial Narrow"/>
              <a:cs typeface="Arial Narrow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414718" y="3772090"/>
            <a:ext cx="8316595" cy="530225"/>
            <a:chOff x="414718" y="3772090"/>
            <a:chExt cx="8316595" cy="530225"/>
          </a:xfrm>
        </p:grpSpPr>
        <p:sp>
          <p:nvSpPr>
            <p:cNvPr id="26" name="object 26"/>
            <p:cNvSpPr/>
            <p:nvPr/>
          </p:nvSpPr>
          <p:spPr>
            <a:xfrm>
              <a:off x="429005" y="3786378"/>
              <a:ext cx="8288020" cy="501650"/>
            </a:xfrm>
            <a:custGeom>
              <a:avLst/>
              <a:gdLst/>
              <a:ahLst/>
              <a:cxnLst/>
              <a:rect l="l" t="t" r="r" b="b"/>
              <a:pathLst>
                <a:path w="8288020" h="501650">
                  <a:moveTo>
                    <a:pt x="8203946" y="0"/>
                  </a:moveTo>
                  <a:lnTo>
                    <a:pt x="83565" y="0"/>
                  </a:lnTo>
                  <a:lnTo>
                    <a:pt x="51038" y="6574"/>
                  </a:lnTo>
                  <a:lnTo>
                    <a:pt x="24476" y="24495"/>
                  </a:lnTo>
                  <a:lnTo>
                    <a:pt x="6567" y="51059"/>
                  </a:lnTo>
                  <a:lnTo>
                    <a:pt x="0" y="83566"/>
                  </a:lnTo>
                  <a:lnTo>
                    <a:pt x="0" y="417830"/>
                  </a:lnTo>
                  <a:lnTo>
                    <a:pt x="6567" y="450336"/>
                  </a:lnTo>
                  <a:lnTo>
                    <a:pt x="24476" y="476900"/>
                  </a:lnTo>
                  <a:lnTo>
                    <a:pt x="51038" y="494821"/>
                  </a:lnTo>
                  <a:lnTo>
                    <a:pt x="83565" y="501396"/>
                  </a:lnTo>
                  <a:lnTo>
                    <a:pt x="8203946" y="501396"/>
                  </a:lnTo>
                  <a:lnTo>
                    <a:pt x="8236452" y="494821"/>
                  </a:lnTo>
                  <a:lnTo>
                    <a:pt x="8263016" y="476900"/>
                  </a:lnTo>
                  <a:lnTo>
                    <a:pt x="8280937" y="450336"/>
                  </a:lnTo>
                  <a:lnTo>
                    <a:pt x="8287512" y="417830"/>
                  </a:lnTo>
                  <a:lnTo>
                    <a:pt x="8287512" y="83566"/>
                  </a:lnTo>
                  <a:lnTo>
                    <a:pt x="8280937" y="51059"/>
                  </a:lnTo>
                  <a:lnTo>
                    <a:pt x="8263016" y="24495"/>
                  </a:lnTo>
                  <a:lnTo>
                    <a:pt x="8236452" y="6574"/>
                  </a:lnTo>
                  <a:lnTo>
                    <a:pt x="8203946" y="0"/>
                  </a:lnTo>
                  <a:close/>
                </a:path>
              </a:pathLst>
            </a:custGeom>
            <a:solidFill>
              <a:srgbClr val="BDEA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29005" y="3786378"/>
              <a:ext cx="8288020" cy="501650"/>
            </a:xfrm>
            <a:custGeom>
              <a:avLst/>
              <a:gdLst/>
              <a:ahLst/>
              <a:cxnLst/>
              <a:rect l="l" t="t" r="r" b="b"/>
              <a:pathLst>
                <a:path w="8288020" h="501650">
                  <a:moveTo>
                    <a:pt x="0" y="83566"/>
                  </a:moveTo>
                  <a:lnTo>
                    <a:pt x="6567" y="51059"/>
                  </a:lnTo>
                  <a:lnTo>
                    <a:pt x="24476" y="24495"/>
                  </a:lnTo>
                  <a:lnTo>
                    <a:pt x="51038" y="6574"/>
                  </a:lnTo>
                  <a:lnTo>
                    <a:pt x="83565" y="0"/>
                  </a:lnTo>
                  <a:lnTo>
                    <a:pt x="8203946" y="0"/>
                  </a:lnTo>
                  <a:lnTo>
                    <a:pt x="8236452" y="6574"/>
                  </a:lnTo>
                  <a:lnTo>
                    <a:pt x="8263016" y="24495"/>
                  </a:lnTo>
                  <a:lnTo>
                    <a:pt x="8280937" y="51059"/>
                  </a:lnTo>
                  <a:lnTo>
                    <a:pt x="8287512" y="83566"/>
                  </a:lnTo>
                  <a:lnTo>
                    <a:pt x="8287512" y="417830"/>
                  </a:lnTo>
                  <a:lnTo>
                    <a:pt x="8280937" y="450336"/>
                  </a:lnTo>
                  <a:lnTo>
                    <a:pt x="8263016" y="476900"/>
                  </a:lnTo>
                  <a:lnTo>
                    <a:pt x="8236452" y="494821"/>
                  </a:lnTo>
                  <a:lnTo>
                    <a:pt x="8203946" y="501396"/>
                  </a:lnTo>
                  <a:lnTo>
                    <a:pt x="83565" y="501396"/>
                  </a:lnTo>
                  <a:lnTo>
                    <a:pt x="51038" y="494821"/>
                  </a:lnTo>
                  <a:lnTo>
                    <a:pt x="24476" y="476900"/>
                  </a:lnTo>
                  <a:lnTo>
                    <a:pt x="6567" y="450336"/>
                  </a:lnTo>
                  <a:lnTo>
                    <a:pt x="0" y="417830"/>
                  </a:lnTo>
                  <a:lnTo>
                    <a:pt x="0" y="83566"/>
                  </a:lnTo>
                  <a:close/>
                </a:path>
              </a:pathLst>
            </a:custGeom>
            <a:ln w="28575">
              <a:solidFill>
                <a:srgbClr val="5DC9D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3100197" y="3897884"/>
            <a:ext cx="29438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1C2043"/>
                </a:solidFill>
                <a:latin typeface="Arial Narrow"/>
                <a:cs typeface="Arial Narrow"/>
              </a:rPr>
              <a:t>На</a:t>
            </a:r>
            <a:r>
              <a:rPr sz="1600" b="1" spc="-4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dirty="0">
                <a:solidFill>
                  <a:srgbClr val="1C2043"/>
                </a:solidFill>
                <a:latin typeface="Arial Narrow"/>
                <a:cs typeface="Arial Narrow"/>
              </a:rPr>
              <a:t>уровне</a:t>
            </a:r>
            <a:r>
              <a:rPr sz="1600" b="1" spc="-7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dirty="0">
                <a:solidFill>
                  <a:srgbClr val="1C2043"/>
                </a:solidFill>
                <a:latin typeface="Arial Narrow"/>
                <a:cs typeface="Arial Narrow"/>
              </a:rPr>
              <a:t>ООО</a:t>
            </a:r>
            <a:r>
              <a:rPr sz="1600" b="1" spc="-2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dirty="0">
                <a:solidFill>
                  <a:srgbClr val="1C2043"/>
                </a:solidFill>
                <a:latin typeface="Arial Narrow"/>
                <a:cs typeface="Arial Narrow"/>
              </a:rPr>
              <a:t>должны</a:t>
            </a:r>
            <a:r>
              <a:rPr sz="1600" b="1" spc="-3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spc="-10" dirty="0">
                <a:solidFill>
                  <a:srgbClr val="1C2043"/>
                </a:solidFill>
                <a:latin typeface="Arial Narrow"/>
                <a:cs typeface="Arial Narrow"/>
              </a:rPr>
              <a:t>включать:</a:t>
            </a:r>
            <a:endParaRPr sz="1600">
              <a:latin typeface="Arial Narrow"/>
              <a:cs typeface="Arial Narrow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414718" y="4415218"/>
            <a:ext cx="2386330" cy="857885"/>
            <a:chOff x="414718" y="4415218"/>
            <a:chExt cx="2386330" cy="857885"/>
          </a:xfrm>
        </p:grpSpPr>
        <p:sp>
          <p:nvSpPr>
            <p:cNvPr id="30" name="object 30"/>
            <p:cNvSpPr/>
            <p:nvPr/>
          </p:nvSpPr>
          <p:spPr>
            <a:xfrm>
              <a:off x="429005" y="4429505"/>
              <a:ext cx="2357755" cy="829310"/>
            </a:xfrm>
            <a:custGeom>
              <a:avLst/>
              <a:gdLst/>
              <a:ahLst/>
              <a:cxnLst/>
              <a:rect l="l" t="t" r="r" b="b"/>
              <a:pathLst>
                <a:path w="2357755" h="829310">
                  <a:moveTo>
                    <a:pt x="2219452" y="0"/>
                  </a:moveTo>
                  <a:lnTo>
                    <a:pt x="138175" y="0"/>
                  </a:lnTo>
                  <a:lnTo>
                    <a:pt x="94501" y="7042"/>
                  </a:lnTo>
                  <a:lnTo>
                    <a:pt x="56570" y="26655"/>
                  </a:lnTo>
                  <a:lnTo>
                    <a:pt x="26659" y="56564"/>
                  </a:lnTo>
                  <a:lnTo>
                    <a:pt x="7044" y="94496"/>
                  </a:lnTo>
                  <a:lnTo>
                    <a:pt x="0" y="138176"/>
                  </a:lnTo>
                  <a:lnTo>
                    <a:pt x="0" y="690880"/>
                  </a:lnTo>
                  <a:lnTo>
                    <a:pt x="7044" y="734559"/>
                  </a:lnTo>
                  <a:lnTo>
                    <a:pt x="26659" y="772491"/>
                  </a:lnTo>
                  <a:lnTo>
                    <a:pt x="56570" y="802400"/>
                  </a:lnTo>
                  <a:lnTo>
                    <a:pt x="94501" y="822013"/>
                  </a:lnTo>
                  <a:lnTo>
                    <a:pt x="138175" y="829056"/>
                  </a:lnTo>
                  <a:lnTo>
                    <a:pt x="2219452" y="829056"/>
                  </a:lnTo>
                  <a:lnTo>
                    <a:pt x="2263131" y="822013"/>
                  </a:lnTo>
                  <a:lnTo>
                    <a:pt x="2301063" y="802400"/>
                  </a:lnTo>
                  <a:lnTo>
                    <a:pt x="2330972" y="772491"/>
                  </a:lnTo>
                  <a:lnTo>
                    <a:pt x="2350585" y="734559"/>
                  </a:lnTo>
                  <a:lnTo>
                    <a:pt x="2357628" y="690880"/>
                  </a:lnTo>
                  <a:lnTo>
                    <a:pt x="2357628" y="138176"/>
                  </a:lnTo>
                  <a:lnTo>
                    <a:pt x="2350585" y="94496"/>
                  </a:lnTo>
                  <a:lnTo>
                    <a:pt x="2330972" y="56564"/>
                  </a:lnTo>
                  <a:lnTo>
                    <a:pt x="2301063" y="26655"/>
                  </a:lnTo>
                  <a:lnTo>
                    <a:pt x="2263131" y="7042"/>
                  </a:lnTo>
                  <a:lnTo>
                    <a:pt x="2219452" y="0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29005" y="4429505"/>
              <a:ext cx="2357755" cy="829310"/>
            </a:xfrm>
            <a:custGeom>
              <a:avLst/>
              <a:gdLst/>
              <a:ahLst/>
              <a:cxnLst/>
              <a:rect l="l" t="t" r="r" b="b"/>
              <a:pathLst>
                <a:path w="2357755" h="829310">
                  <a:moveTo>
                    <a:pt x="0" y="138176"/>
                  </a:moveTo>
                  <a:lnTo>
                    <a:pt x="7044" y="94496"/>
                  </a:lnTo>
                  <a:lnTo>
                    <a:pt x="26659" y="56564"/>
                  </a:lnTo>
                  <a:lnTo>
                    <a:pt x="56570" y="26655"/>
                  </a:lnTo>
                  <a:lnTo>
                    <a:pt x="94501" y="7042"/>
                  </a:lnTo>
                  <a:lnTo>
                    <a:pt x="138175" y="0"/>
                  </a:lnTo>
                  <a:lnTo>
                    <a:pt x="2219452" y="0"/>
                  </a:lnTo>
                  <a:lnTo>
                    <a:pt x="2263131" y="7042"/>
                  </a:lnTo>
                  <a:lnTo>
                    <a:pt x="2301063" y="26655"/>
                  </a:lnTo>
                  <a:lnTo>
                    <a:pt x="2330972" y="56564"/>
                  </a:lnTo>
                  <a:lnTo>
                    <a:pt x="2350585" y="94496"/>
                  </a:lnTo>
                  <a:lnTo>
                    <a:pt x="2357628" y="138176"/>
                  </a:lnTo>
                  <a:lnTo>
                    <a:pt x="2357628" y="690880"/>
                  </a:lnTo>
                  <a:lnTo>
                    <a:pt x="2350585" y="734559"/>
                  </a:lnTo>
                  <a:lnTo>
                    <a:pt x="2330972" y="772491"/>
                  </a:lnTo>
                  <a:lnTo>
                    <a:pt x="2301063" y="802400"/>
                  </a:lnTo>
                  <a:lnTo>
                    <a:pt x="2263131" y="822013"/>
                  </a:lnTo>
                  <a:lnTo>
                    <a:pt x="2219452" y="829056"/>
                  </a:lnTo>
                  <a:lnTo>
                    <a:pt x="138175" y="829056"/>
                  </a:lnTo>
                  <a:lnTo>
                    <a:pt x="94501" y="822013"/>
                  </a:lnTo>
                  <a:lnTo>
                    <a:pt x="56570" y="802400"/>
                  </a:lnTo>
                  <a:lnTo>
                    <a:pt x="26659" y="772491"/>
                  </a:lnTo>
                  <a:lnTo>
                    <a:pt x="7044" y="734559"/>
                  </a:lnTo>
                  <a:lnTo>
                    <a:pt x="0" y="690880"/>
                  </a:lnTo>
                  <a:lnTo>
                    <a:pt x="0" y="138176"/>
                  </a:lnTo>
                  <a:close/>
                </a:path>
              </a:pathLst>
            </a:custGeom>
            <a:ln w="28575">
              <a:solidFill>
                <a:srgbClr val="5DC9D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727049" y="4461128"/>
            <a:ext cx="175895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46075" marR="5080" indent="-33401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осознание</a:t>
            </a:r>
            <a:r>
              <a:rPr sz="1600" spc="-8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российской гражданской идентичности</a:t>
            </a:r>
            <a:endParaRPr sz="1600">
              <a:latin typeface="Arial Narrow"/>
              <a:cs typeface="Arial Narrow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2915602" y="4415218"/>
            <a:ext cx="3601085" cy="857885"/>
            <a:chOff x="2915602" y="4415218"/>
            <a:chExt cx="3601085" cy="857885"/>
          </a:xfrm>
        </p:grpSpPr>
        <p:sp>
          <p:nvSpPr>
            <p:cNvPr id="34" name="object 34"/>
            <p:cNvSpPr/>
            <p:nvPr/>
          </p:nvSpPr>
          <p:spPr>
            <a:xfrm>
              <a:off x="2929889" y="4429505"/>
              <a:ext cx="3572510" cy="829310"/>
            </a:xfrm>
            <a:custGeom>
              <a:avLst/>
              <a:gdLst/>
              <a:ahLst/>
              <a:cxnLst/>
              <a:rect l="l" t="t" r="r" b="b"/>
              <a:pathLst>
                <a:path w="3572510" h="829310">
                  <a:moveTo>
                    <a:pt x="3434080" y="0"/>
                  </a:moveTo>
                  <a:lnTo>
                    <a:pt x="138176" y="0"/>
                  </a:lnTo>
                  <a:lnTo>
                    <a:pt x="94496" y="7042"/>
                  </a:lnTo>
                  <a:lnTo>
                    <a:pt x="56564" y="26655"/>
                  </a:lnTo>
                  <a:lnTo>
                    <a:pt x="26655" y="56564"/>
                  </a:lnTo>
                  <a:lnTo>
                    <a:pt x="7042" y="94496"/>
                  </a:lnTo>
                  <a:lnTo>
                    <a:pt x="0" y="138176"/>
                  </a:lnTo>
                  <a:lnTo>
                    <a:pt x="0" y="690880"/>
                  </a:lnTo>
                  <a:lnTo>
                    <a:pt x="7042" y="734559"/>
                  </a:lnTo>
                  <a:lnTo>
                    <a:pt x="26655" y="772491"/>
                  </a:lnTo>
                  <a:lnTo>
                    <a:pt x="56564" y="802400"/>
                  </a:lnTo>
                  <a:lnTo>
                    <a:pt x="94496" y="822013"/>
                  </a:lnTo>
                  <a:lnTo>
                    <a:pt x="138176" y="829056"/>
                  </a:lnTo>
                  <a:lnTo>
                    <a:pt x="3434080" y="829056"/>
                  </a:lnTo>
                  <a:lnTo>
                    <a:pt x="3477759" y="822013"/>
                  </a:lnTo>
                  <a:lnTo>
                    <a:pt x="3515691" y="802400"/>
                  </a:lnTo>
                  <a:lnTo>
                    <a:pt x="3545600" y="772491"/>
                  </a:lnTo>
                  <a:lnTo>
                    <a:pt x="3565213" y="734559"/>
                  </a:lnTo>
                  <a:lnTo>
                    <a:pt x="3572256" y="690880"/>
                  </a:lnTo>
                  <a:lnTo>
                    <a:pt x="3572256" y="138176"/>
                  </a:lnTo>
                  <a:lnTo>
                    <a:pt x="3565213" y="94496"/>
                  </a:lnTo>
                  <a:lnTo>
                    <a:pt x="3545600" y="56564"/>
                  </a:lnTo>
                  <a:lnTo>
                    <a:pt x="3515691" y="26655"/>
                  </a:lnTo>
                  <a:lnTo>
                    <a:pt x="3477759" y="7042"/>
                  </a:lnTo>
                  <a:lnTo>
                    <a:pt x="3434080" y="0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929889" y="4429505"/>
              <a:ext cx="3572510" cy="829310"/>
            </a:xfrm>
            <a:custGeom>
              <a:avLst/>
              <a:gdLst/>
              <a:ahLst/>
              <a:cxnLst/>
              <a:rect l="l" t="t" r="r" b="b"/>
              <a:pathLst>
                <a:path w="3572510" h="829310">
                  <a:moveTo>
                    <a:pt x="0" y="138176"/>
                  </a:moveTo>
                  <a:lnTo>
                    <a:pt x="7042" y="94496"/>
                  </a:lnTo>
                  <a:lnTo>
                    <a:pt x="26655" y="56564"/>
                  </a:lnTo>
                  <a:lnTo>
                    <a:pt x="56564" y="26655"/>
                  </a:lnTo>
                  <a:lnTo>
                    <a:pt x="94496" y="7042"/>
                  </a:lnTo>
                  <a:lnTo>
                    <a:pt x="138176" y="0"/>
                  </a:lnTo>
                  <a:lnTo>
                    <a:pt x="3434080" y="0"/>
                  </a:lnTo>
                  <a:lnTo>
                    <a:pt x="3477759" y="7042"/>
                  </a:lnTo>
                  <a:lnTo>
                    <a:pt x="3515691" y="26655"/>
                  </a:lnTo>
                  <a:lnTo>
                    <a:pt x="3545600" y="56564"/>
                  </a:lnTo>
                  <a:lnTo>
                    <a:pt x="3565213" y="94496"/>
                  </a:lnTo>
                  <a:lnTo>
                    <a:pt x="3572256" y="138176"/>
                  </a:lnTo>
                  <a:lnTo>
                    <a:pt x="3572256" y="690880"/>
                  </a:lnTo>
                  <a:lnTo>
                    <a:pt x="3565213" y="734559"/>
                  </a:lnTo>
                  <a:lnTo>
                    <a:pt x="3545600" y="772491"/>
                  </a:lnTo>
                  <a:lnTo>
                    <a:pt x="3515691" y="802400"/>
                  </a:lnTo>
                  <a:lnTo>
                    <a:pt x="3477759" y="822013"/>
                  </a:lnTo>
                  <a:lnTo>
                    <a:pt x="3434080" y="829056"/>
                  </a:lnTo>
                  <a:lnTo>
                    <a:pt x="138176" y="829056"/>
                  </a:lnTo>
                  <a:lnTo>
                    <a:pt x="94496" y="822013"/>
                  </a:lnTo>
                  <a:lnTo>
                    <a:pt x="56564" y="802400"/>
                  </a:lnTo>
                  <a:lnTo>
                    <a:pt x="26655" y="772491"/>
                  </a:lnTo>
                  <a:lnTo>
                    <a:pt x="7042" y="734559"/>
                  </a:lnTo>
                  <a:lnTo>
                    <a:pt x="0" y="690880"/>
                  </a:lnTo>
                  <a:lnTo>
                    <a:pt x="0" y="138176"/>
                  </a:lnTo>
                  <a:close/>
                </a:path>
              </a:pathLst>
            </a:custGeom>
            <a:ln w="28575">
              <a:solidFill>
                <a:srgbClr val="5DC9D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3059938" y="4461128"/>
            <a:ext cx="330898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готовность обучающихся</a:t>
            </a:r>
            <a:r>
              <a:rPr sz="1600" spc="1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к</a:t>
            </a:r>
            <a:r>
              <a:rPr sz="1600" spc="1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саморазвитию, самостоятельности</a:t>
            </a:r>
            <a:r>
              <a:rPr sz="1600" spc="-2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и</a:t>
            </a:r>
            <a:r>
              <a:rPr sz="1600" spc="1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личностному</a:t>
            </a:r>
            <a:endParaRPr sz="1600">
              <a:latin typeface="Arial Narrow"/>
              <a:cs typeface="Arial Narrow"/>
            </a:endParaRPr>
          </a:p>
          <a:p>
            <a:pPr marL="1905" algn="ctr">
              <a:lnSpc>
                <a:spcPct val="100000"/>
              </a:lnSpc>
            </a:pP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самоопределению</a:t>
            </a:r>
            <a:endParaRPr sz="1600">
              <a:latin typeface="Arial Narrow"/>
              <a:cs typeface="Arial Narrow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6629590" y="4415218"/>
            <a:ext cx="2101215" cy="857885"/>
            <a:chOff x="6629590" y="4415218"/>
            <a:chExt cx="2101215" cy="857885"/>
          </a:xfrm>
        </p:grpSpPr>
        <p:sp>
          <p:nvSpPr>
            <p:cNvPr id="38" name="object 38"/>
            <p:cNvSpPr/>
            <p:nvPr/>
          </p:nvSpPr>
          <p:spPr>
            <a:xfrm>
              <a:off x="6643878" y="4429505"/>
              <a:ext cx="2072639" cy="829310"/>
            </a:xfrm>
            <a:custGeom>
              <a:avLst/>
              <a:gdLst/>
              <a:ahLst/>
              <a:cxnLst/>
              <a:rect l="l" t="t" r="r" b="b"/>
              <a:pathLst>
                <a:path w="2072640" h="829310">
                  <a:moveTo>
                    <a:pt x="1934464" y="0"/>
                  </a:moveTo>
                  <a:lnTo>
                    <a:pt x="138175" y="0"/>
                  </a:lnTo>
                  <a:lnTo>
                    <a:pt x="94496" y="7042"/>
                  </a:lnTo>
                  <a:lnTo>
                    <a:pt x="56564" y="26655"/>
                  </a:lnTo>
                  <a:lnTo>
                    <a:pt x="26655" y="56564"/>
                  </a:lnTo>
                  <a:lnTo>
                    <a:pt x="7042" y="94496"/>
                  </a:lnTo>
                  <a:lnTo>
                    <a:pt x="0" y="138176"/>
                  </a:lnTo>
                  <a:lnTo>
                    <a:pt x="0" y="690880"/>
                  </a:lnTo>
                  <a:lnTo>
                    <a:pt x="7042" y="734559"/>
                  </a:lnTo>
                  <a:lnTo>
                    <a:pt x="26655" y="772491"/>
                  </a:lnTo>
                  <a:lnTo>
                    <a:pt x="56564" y="802400"/>
                  </a:lnTo>
                  <a:lnTo>
                    <a:pt x="94496" y="822013"/>
                  </a:lnTo>
                  <a:lnTo>
                    <a:pt x="138175" y="829056"/>
                  </a:lnTo>
                  <a:lnTo>
                    <a:pt x="1934464" y="829056"/>
                  </a:lnTo>
                  <a:lnTo>
                    <a:pt x="1978143" y="822013"/>
                  </a:lnTo>
                  <a:lnTo>
                    <a:pt x="2016075" y="802400"/>
                  </a:lnTo>
                  <a:lnTo>
                    <a:pt x="2045984" y="772491"/>
                  </a:lnTo>
                  <a:lnTo>
                    <a:pt x="2065597" y="734559"/>
                  </a:lnTo>
                  <a:lnTo>
                    <a:pt x="2072640" y="690880"/>
                  </a:lnTo>
                  <a:lnTo>
                    <a:pt x="2072640" y="138176"/>
                  </a:lnTo>
                  <a:lnTo>
                    <a:pt x="2065597" y="94496"/>
                  </a:lnTo>
                  <a:lnTo>
                    <a:pt x="2045984" y="56564"/>
                  </a:lnTo>
                  <a:lnTo>
                    <a:pt x="2016075" y="26655"/>
                  </a:lnTo>
                  <a:lnTo>
                    <a:pt x="1978143" y="7042"/>
                  </a:lnTo>
                  <a:lnTo>
                    <a:pt x="1934464" y="0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643878" y="4429505"/>
              <a:ext cx="2072639" cy="829310"/>
            </a:xfrm>
            <a:custGeom>
              <a:avLst/>
              <a:gdLst/>
              <a:ahLst/>
              <a:cxnLst/>
              <a:rect l="l" t="t" r="r" b="b"/>
              <a:pathLst>
                <a:path w="2072640" h="829310">
                  <a:moveTo>
                    <a:pt x="0" y="138176"/>
                  </a:moveTo>
                  <a:lnTo>
                    <a:pt x="7042" y="94496"/>
                  </a:lnTo>
                  <a:lnTo>
                    <a:pt x="26655" y="56564"/>
                  </a:lnTo>
                  <a:lnTo>
                    <a:pt x="56564" y="26655"/>
                  </a:lnTo>
                  <a:lnTo>
                    <a:pt x="94496" y="7042"/>
                  </a:lnTo>
                  <a:lnTo>
                    <a:pt x="138175" y="0"/>
                  </a:lnTo>
                  <a:lnTo>
                    <a:pt x="1934464" y="0"/>
                  </a:lnTo>
                  <a:lnTo>
                    <a:pt x="1978143" y="7042"/>
                  </a:lnTo>
                  <a:lnTo>
                    <a:pt x="2016075" y="26655"/>
                  </a:lnTo>
                  <a:lnTo>
                    <a:pt x="2045984" y="56564"/>
                  </a:lnTo>
                  <a:lnTo>
                    <a:pt x="2065597" y="94496"/>
                  </a:lnTo>
                  <a:lnTo>
                    <a:pt x="2072640" y="138176"/>
                  </a:lnTo>
                  <a:lnTo>
                    <a:pt x="2072640" y="690880"/>
                  </a:lnTo>
                  <a:lnTo>
                    <a:pt x="2065597" y="734559"/>
                  </a:lnTo>
                  <a:lnTo>
                    <a:pt x="2045984" y="772491"/>
                  </a:lnTo>
                  <a:lnTo>
                    <a:pt x="2016075" y="802400"/>
                  </a:lnTo>
                  <a:lnTo>
                    <a:pt x="1978143" y="822013"/>
                  </a:lnTo>
                  <a:lnTo>
                    <a:pt x="1934464" y="829056"/>
                  </a:lnTo>
                  <a:lnTo>
                    <a:pt x="138175" y="829056"/>
                  </a:lnTo>
                  <a:lnTo>
                    <a:pt x="94496" y="822013"/>
                  </a:lnTo>
                  <a:lnTo>
                    <a:pt x="56564" y="802400"/>
                  </a:lnTo>
                  <a:lnTo>
                    <a:pt x="26655" y="772491"/>
                  </a:lnTo>
                  <a:lnTo>
                    <a:pt x="7042" y="734559"/>
                  </a:lnTo>
                  <a:lnTo>
                    <a:pt x="0" y="690880"/>
                  </a:lnTo>
                  <a:lnTo>
                    <a:pt x="0" y="138176"/>
                  </a:lnTo>
                  <a:close/>
                </a:path>
              </a:pathLst>
            </a:custGeom>
            <a:ln w="28575">
              <a:solidFill>
                <a:srgbClr val="5DC9D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6839457" y="4461128"/>
            <a:ext cx="1678939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ценность самостоятельности</a:t>
            </a:r>
            <a:r>
              <a:rPr sz="1600" spc="-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50" dirty="0">
                <a:solidFill>
                  <a:srgbClr val="1C2043"/>
                </a:solidFill>
                <a:latin typeface="Arial Narrow"/>
                <a:cs typeface="Arial Narrow"/>
              </a:rPr>
              <a:t>и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инициативы</a:t>
            </a:r>
            <a:endParaRPr sz="1600">
              <a:latin typeface="Arial Narrow"/>
              <a:cs typeface="Arial Narrow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414718" y="5416486"/>
            <a:ext cx="3314700" cy="856615"/>
            <a:chOff x="414718" y="5416486"/>
            <a:chExt cx="3314700" cy="856615"/>
          </a:xfrm>
        </p:grpSpPr>
        <p:sp>
          <p:nvSpPr>
            <p:cNvPr id="42" name="object 42"/>
            <p:cNvSpPr/>
            <p:nvPr/>
          </p:nvSpPr>
          <p:spPr>
            <a:xfrm>
              <a:off x="429005" y="5430773"/>
              <a:ext cx="3286125" cy="828040"/>
            </a:xfrm>
            <a:custGeom>
              <a:avLst/>
              <a:gdLst/>
              <a:ahLst/>
              <a:cxnLst/>
              <a:rect l="l" t="t" r="r" b="b"/>
              <a:pathLst>
                <a:path w="3286125" h="828039">
                  <a:moveTo>
                    <a:pt x="3147822" y="0"/>
                  </a:moveTo>
                  <a:lnTo>
                    <a:pt x="137922" y="0"/>
                  </a:lnTo>
                  <a:lnTo>
                    <a:pt x="94327" y="7028"/>
                  </a:lnTo>
                  <a:lnTo>
                    <a:pt x="56466" y="26602"/>
                  </a:lnTo>
                  <a:lnTo>
                    <a:pt x="26610" y="56455"/>
                  </a:lnTo>
                  <a:lnTo>
                    <a:pt x="7031" y="94317"/>
                  </a:lnTo>
                  <a:lnTo>
                    <a:pt x="0" y="137922"/>
                  </a:lnTo>
                  <a:lnTo>
                    <a:pt x="0" y="689610"/>
                  </a:lnTo>
                  <a:lnTo>
                    <a:pt x="7031" y="733204"/>
                  </a:lnTo>
                  <a:lnTo>
                    <a:pt x="26610" y="771065"/>
                  </a:lnTo>
                  <a:lnTo>
                    <a:pt x="56466" y="800921"/>
                  </a:lnTo>
                  <a:lnTo>
                    <a:pt x="94327" y="820500"/>
                  </a:lnTo>
                  <a:lnTo>
                    <a:pt x="137922" y="827532"/>
                  </a:lnTo>
                  <a:lnTo>
                    <a:pt x="3147822" y="827532"/>
                  </a:lnTo>
                  <a:lnTo>
                    <a:pt x="3191426" y="820500"/>
                  </a:lnTo>
                  <a:lnTo>
                    <a:pt x="3229288" y="800921"/>
                  </a:lnTo>
                  <a:lnTo>
                    <a:pt x="3259141" y="771065"/>
                  </a:lnTo>
                  <a:lnTo>
                    <a:pt x="3278715" y="733204"/>
                  </a:lnTo>
                  <a:lnTo>
                    <a:pt x="3285744" y="689610"/>
                  </a:lnTo>
                  <a:lnTo>
                    <a:pt x="3285744" y="137922"/>
                  </a:lnTo>
                  <a:lnTo>
                    <a:pt x="3278715" y="94317"/>
                  </a:lnTo>
                  <a:lnTo>
                    <a:pt x="3259141" y="56455"/>
                  </a:lnTo>
                  <a:lnTo>
                    <a:pt x="3229288" y="26602"/>
                  </a:lnTo>
                  <a:lnTo>
                    <a:pt x="3191426" y="7028"/>
                  </a:lnTo>
                  <a:lnTo>
                    <a:pt x="3147822" y="0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29005" y="5430773"/>
              <a:ext cx="3286125" cy="828040"/>
            </a:xfrm>
            <a:custGeom>
              <a:avLst/>
              <a:gdLst/>
              <a:ahLst/>
              <a:cxnLst/>
              <a:rect l="l" t="t" r="r" b="b"/>
              <a:pathLst>
                <a:path w="3286125" h="828039">
                  <a:moveTo>
                    <a:pt x="0" y="137922"/>
                  </a:moveTo>
                  <a:lnTo>
                    <a:pt x="7031" y="94317"/>
                  </a:lnTo>
                  <a:lnTo>
                    <a:pt x="26610" y="56455"/>
                  </a:lnTo>
                  <a:lnTo>
                    <a:pt x="56466" y="26602"/>
                  </a:lnTo>
                  <a:lnTo>
                    <a:pt x="94327" y="7028"/>
                  </a:lnTo>
                  <a:lnTo>
                    <a:pt x="137922" y="0"/>
                  </a:lnTo>
                  <a:lnTo>
                    <a:pt x="3147822" y="0"/>
                  </a:lnTo>
                  <a:lnTo>
                    <a:pt x="3191426" y="7028"/>
                  </a:lnTo>
                  <a:lnTo>
                    <a:pt x="3229288" y="26602"/>
                  </a:lnTo>
                  <a:lnTo>
                    <a:pt x="3259141" y="56455"/>
                  </a:lnTo>
                  <a:lnTo>
                    <a:pt x="3278715" y="94317"/>
                  </a:lnTo>
                  <a:lnTo>
                    <a:pt x="3285744" y="137922"/>
                  </a:lnTo>
                  <a:lnTo>
                    <a:pt x="3285744" y="689610"/>
                  </a:lnTo>
                  <a:lnTo>
                    <a:pt x="3278715" y="733204"/>
                  </a:lnTo>
                  <a:lnTo>
                    <a:pt x="3259141" y="771065"/>
                  </a:lnTo>
                  <a:lnTo>
                    <a:pt x="3229288" y="800921"/>
                  </a:lnTo>
                  <a:lnTo>
                    <a:pt x="3191426" y="820500"/>
                  </a:lnTo>
                  <a:lnTo>
                    <a:pt x="3147822" y="827532"/>
                  </a:lnTo>
                  <a:lnTo>
                    <a:pt x="137922" y="827532"/>
                  </a:lnTo>
                  <a:lnTo>
                    <a:pt x="94327" y="820500"/>
                  </a:lnTo>
                  <a:lnTo>
                    <a:pt x="56466" y="800921"/>
                  </a:lnTo>
                  <a:lnTo>
                    <a:pt x="26610" y="771065"/>
                  </a:lnTo>
                  <a:lnTo>
                    <a:pt x="7031" y="733204"/>
                  </a:lnTo>
                  <a:lnTo>
                    <a:pt x="0" y="689610"/>
                  </a:lnTo>
                  <a:lnTo>
                    <a:pt x="0" y="137922"/>
                  </a:lnTo>
                  <a:close/>
                </a:path>
              </a:pathLst>
            </a:custGeom>
            <a:ln w="28575">
              <a:solidFill>
                <a:srgbClr val="5DC9D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882497" y="5461508"/>
            <a:ext cx="237617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наличие</a:t>
            </a:r>
            <a:r>
              <a:rPr sz="1600" spc="-7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мотивации</a:t>
            </a:r>
            <a:r>
              <a:rPr sz="1600" spc="-6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50" dirty="0">
                <a:solidFill>
                  <a:srgbClr val="1C2043"/>
                </a:solidFill>
                <a:latin typeface="Arial Narrow"/>
                <a:cs typeface="Arial Narrow"/>
              </a:rPr>
              <a:t>к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целенаправленной</a:t>
            </a:r>
            <a:r>
              <a:rPr sz="1600" spc="-4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социально значимой</a:t>
            </a:r>
            <a:r>
              <a:rPr sz="1600" spc="-1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деятельности</a:t>
            </a:r>
            <a:endParaRPr sz="1600">
              <a:latin typeface="Arial Narrow"/>
              <a:cs typeface="Arial Narrow"/>
            </a:endParaRPr>
          </a:p>
        </p:txBody>
      </p:sp>
      <p:sp>
        <p:nvSpPr>
          <p:cNvPr id="47" name="object 47"/>
          <p:cNvSpPr txBox="1">
            <a:spLocks noGrp="1"/>
          </p:cNvSpPr>
          <p:nvPr>
            <p:ph type="title"/>
          </p:nvPr>
        </p:nvSpPr>
        <p:spPr>
          <a:xfrm>
            <a:off x="3429000" y="284988"/>
            <a:ext cx="5398135" cy="401320"/>
          </a:xfrm>
          <a:prstGeom prst="rect">
            <a:avLst/>
          </a:prstGeom>
          <a:solidFill>
            <a:srgbClr val="FFDFAB"/>
          </a:solidFill>
        </p:spPr>
        <p:txBody>
          <a:bodyPr vert="horz" wrap="square" lIns="0" tIns="4064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20"/>
              </a:spcBef>
            </a:pPr>
            <a:r>
              <a:rPr sz="2000" dirty="0"/>
              <a:t>Подготовить</a:t>
            </a:r>
            <a:r>
              <a:rPr sz="2000" spc="-60" dirty="0"/>
              <a:t> </a:t>
            </a:r>
            <a:r>
              <a:rPr sz="2000" dirty="0"/>
              <a:t>раздел</a:t>
            </a:r>
            <a:r>
              <a:rPr sz="2000" spc="-60" dirty="0"/>
              <a:t> </a:t>
            </a:r>
            <a:r>
              <a:rPr sz="2000" dirty="0"/>
              <a:t>«Планируемые</a:t>
            </a:r>
            <a:r>
              <a:rPr sz="2000" spc="-45" dirty="0"/>
              <a:t> </a:t>
            </a:r>
            <a:r>
              <a:rPr sz="2000" spc="-10" dirty="0"/>
              <a:t>результаты»</a:t>
            </a:r>
            <a:endParaRPr sz="2000"/>
          </a:p>
        </p:txBody>
      </p:sp>
      <p:sp>
        <p:nvSpPr>
          <p:cNvPr id="48" name="object 48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37465">
              <a:lnSpc>
                <a:spcPct val="100000"/>
              </a:lnSpc>
              <a:spcBef>
                <a:spcPts val="50"/>
              </a:spcBef>
            </a:pPr>
            <a:fld id="{81D60167-4931-47E6-BA6A-407CBD079E47}" type="slidenum">
              <a:rPr spc="-25" dirty="0"/>
              <a:pPr marL="37465">
                <a:lnSpc>
                  <a:spcPct val="100000"/>
                </a:lnSpc>
                <a:spcBef>
                  <a:spcPts val="50"/>
                </a:spcBef>
              </a:pPr>
              <a:t>7</a:t>
            </a:fld>
            <a:endParaRPr spc="-25" dirty="0"/>
          </a:p>
        </p:txBody>
      </p:sp>
      <p:sp>
        <p:nvSpPr>
          <p:cNvPr id="45" name="object 45"/>
          <p:cNvSpPr txBox="1"/>
          <p:nvPr/>
        </p:nvSpPr>
        <p:spPr>
          <a:xfrm>
            <a:off x="4224909" y="5583427"/>
            <a:ext cx="419290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сформированность</a:t>
            </a:r>
            <a:r>
              <a:rPr sz="1600" spc="-5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внутренней</a:t>
            </a:r>
            <a:r>
              <a:rPr sz="1600" spc="-4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позиции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личности</a:t>
            </a:r>
            <a:r>
              <a:rPr sz="1600" spc="-2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25" dirty="0">
                <a:solidFill>
                  <a:srgbClr val="1C2043"/>
                </a:solidFill>
                <a:latin typeface="Arial Narrow"/>
                <a:cs typeface="Arial Narrow"/>
              </a:rPr>
              <a:t>как</a:t>
            </a:r>
            <a:endParaRPr sz="1600">
              <a:latin typeface="Arial Narrow"/>
              <a:cs typeface="Arial Narrow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234053" y="5826963"/>
            <a:ext cx="41744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особого</a:t>
            </a:r>
            <a:r>
              <a:rPr sz="1600" spc="-4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ценностного</a:t>
            </a:r>
            <a:r>
              <a:rPr sz="1600" spc="-2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отношения</a:t>
            </a:r>
            <a:r>
              <a:rPr sz="1600" spc="-2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к</a:t>
            </a:r>
            <a:r>
              <a:rPr sz="1600" spc="-2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себе,</a:t>
            </a:r>
            <a:r>
              <a:rPr sz="1600" spc="-2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окружающим</a:t>
            </a:r>
            <a:endParaRPr sz="16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60917" y="6286601"/>
            <a:ext cx="1657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3F3F3"/>
                </a:solidFill>
                <a:latin typeface="Arial Narrow"/>
                <a:cs typeface="Arial Narrow"/>
              </a:rPr>
              <a:t>31</a:t>
            </a:r>
            <a:endParaRPr sz="1200">
              <a:latin typeface="Arial Narrow"/>
              <a:cs typeface="Arial Narrow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44614" y="1274254"/>
            <a:ext cx="8385175" cy="542290"/>
            <a:chOff x="344614" y="1274254"/>
            <a:chExt cx="8385175" cy="542290"/>
          </a:xfrm>
        </p:grpSpPr>
        <p:sp>
          <p:nvSpPr>
            <p:cNvPr id="4" name="object 4"/>
            <p:cNvSpPr/>
            <p:nvPr/>
          </p:nvSpPr>
          <p:spPr>
            <a:xfrm>
              <a:off x="358902" y="1288541"/>
              <a:ext cx="8356600" cy="513715"/>
            </a:xfrm>
            <a:custGeom>
              <a:avLst/>
              <a:gdLst/>
              <a:ahLst/>
              <a:cxnLst/>
              <a:rect l="l" t="t" r="r" b="b"/>
              <a:pathLst>
                <a:path w="8356600" h="513714">
                  <a:moveTo>
                    <a:pt x="8304783" y="0"/>
                  </a:moveTo>
                  <a:lnTo>
                    <a:pt x="51358" y="0"/>
                  </a:lnTo>
                  <a:lnTo>
                    <a:pt x="31369" y="4034"/>
                  </a:lnTo>
                  <a:lnTo>
                    <a:pt x="15044" y="15033"/>
                  </a:lnTo>
                  <a:lnTo>
                    <a:pt x="4036" y="31343"/>
                  </a:lnTo>
                  <a:lnTo>
                    <a:pt x="0" y="51308"/>
                  </a:lnTo>
                  <a:lnTo>
                    <a:pt x="0" y="462280"/>
                  </a:lnTo>
                  <a:lnTo>
                    <a:pt x="4036" y="482244"/>
                  </a:lnTo>
                  <a:lnTo>
                    <a:pt x="15044" y="498554"/>
                  </a:lnTo>
                  <a:lnTo>
                    <a:pt x="31369" y="509553"/>
                  </a:lnTo>
                  <a:lnTo>
                    <a:pt x="51358" y="513588"/>
                  </a:lnTo>
                  <a:lnTo>
                    <a:pt x="8304783" y="513588"/>
                  </a:lnTo>
                  <a:lnTo>
                    <a:pt x="8324748" y="509553"/>
                  </a:lnTo>
                  <a:lnTo>
                    <a:pt x="8341058" y="498554"/>
                  </a:lnTo>
                  <a:lnTo>
                    <a:pt x="8352057" y="482244"/>
                  </a:lnTo>
                  <a:lnTo>
                    <a:pt x="8356092" y="462280"/>
                  </a:lnTo>
                  <a:lnTo>
                    <a:pt x="8356092" y="51308"/>
                  </a:lnTo>
                  <a:lnTo>
                    <a:pt x="8352057" y="31343"/>
                  </a:lnTo>
                  <a:lnTo>
                    <a:pt x="8341058" y="15033"/>
                  </a:lnTo>
                  <a:lnTo>
                    <a:pt x="8324748" y="4034"/>
                  </a:lnTo>
                  <a:lnTo>
                    <a:pt x="8304783" y="0"/>
                  </a:lnTo>
                  <a:close/>
                </a:path>
              </a:pathLst>
            </a:custGeom>
            <a:solidFill>
              <a:srgbClr val="BDEA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8902" y="1288541"/>
              <a:ext cx="8356600" cy="513715"/>
            </a:xfrm>
            <a:custGeom>
              <a:avLst/>
              <a:gdLst/>
              <a:ahLst/>
              <a:cxnLst/>
              <a:rect l="l" t="t" r="r" b="b"/>
              <a:pathLst>
                <a:path w="8356600" h="513714">
                  <a:moveTo>
                    <a:pt x="0" y="51308"/>
                  </a:moveTo>
                  <a:lnTo>
                    <a:pt x="4036" y="31343"/>
                  </a:lnTo>
                  <a:lnTo>
                    <a:pt x="15044" y="15033"/>
                  </a:lnTo>
                  <a:lnTo>
                    <a:pt x="31369" y="4034"/>
                  </a:lnTo>
                  <a:lnTo>
                    <a:pt x="51358" y="0"/>
                  </a:lnTo>
                  <a:lnTo>
                    <a:pt x="8304783" y="0"/>
                  </a:lnTo>
                  <a:lnTo>
                    <a:pt x="8324748" y="4034"/>
                  </a:lnTo>
                  <a:lnTo>
                    <a:pt x="8341058" y="15033"/>
                  </a:lnTo>
                  <a:lnTo>
                    <a:pt x="8352057" y="31343"/>
                  </a:lnTo>
                  <a:lnTo>
                    <a:pt x="8356092" y="51308"/>
                  </a:lnTo>
                  <a:lnTo>
                    <a:pt x="8356092" y="462280"/>
                  </a:lnTo>
                  <a:lnTo>
                    <a:pt x="8352057" y="482244"/>
                  </a:lnTo>
                  <a:lnTo>
                    <a:pt x="8341058" y="498554"/>
                  </a:lnTo>
                  <a:lnTo>
                    <a:pt x="8324748" y="509553"/>
                  </a:lnTo>
                  <a:lnTo>
                    <a:pt x="8304783" y="513588"/>
                  </a:lnTo>
                  <a:lnTo>
                    <a:pt x="51358" y="513588"/>
                  </a:lnTo>
                  <a:lnTo>
                    <a:pt x="31369" y="509553"/>
                  </a:lnTo>
                  <a:lnTo>
                    <a:pt x="15044" y="498554"/>
                  </a:lnTo>
                  <a:lnTo>
                    <a:pt x="4036" y="482244"/>
                  </a:lnTo>
                  <a:lnTo>
                    <a:pt x="0" y="462280"/>
                  </a:lnTo>
                  <a:lnTo>
                    <a:pt x="0" y="51308"/>
                  </a:lnTo>
                  <a:close/>
                </a:path>
              </a:pathLst>
            </a:custGeom>
            <a:ln w="28575">
              <a:solidFill>
                <a:srgbClr val="52B7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079498" y="813053"/>
            <a:ext cx="4686300" cy="8477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1C2043"/>
                </a:solidFill>
                <a:latin typeface="Arial Narrow"/>
                <a:cs typeface="Arial Narrow"/>
              </a:rPr>
              <a:t>Требования</a:t>
            </a:r>
            <a:r>
              <a:rPr sz="2000" b="1" spc="-6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1C2043"/>
                </a:solidFill>
                <a:latin typeface="Arial Narrow"/>
                <a:cs typeface="Arial Narrow"/>
              </a:rPr>
              <a:t>к</a:t>
            </a:r>
            <a:r>
              <a:rPr sz="2000" b="1" spc="-1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1C2043"/>
                </a:solidFill>
                <a:latin typeface="Arial Narrow"/>
                <a:cs typeface="Arial Narrow"/>
              </a:rPr>
              <a:t>метапредметным</a:t>
            </a:r>
            <a:r>
              <a:rPr sz="2000" b="1" spc="-5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000" b="1" spc="-10" dirty="0">
                <a:solidFill>
                  <a:srgbClr val="1C2043"/>
                </a:solidFill>
                <a:latin typeface="Arial Narrow"/>
                <a:cs typeface="Arial Narrow"/>
              </a:rPr>
              <a:t>результатам</a:t>
            </a:r>
            <a:endParaRPr sz="2000">
              <a:latin typeface="Arial Narrow"/>
              <a:cs typeface="Arial Narrow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850">
              <a:latin typeface="Arial Narrow"/>
              <a:cs typeface="Arial Narrow"/>
            </a:endParaRPr>
          </a:p>
          <a:p>
            <a:pPr marL="227329" algn="ctr">
              <a:lnSpc>
                <a:spcPct val="100000"/>
              </a:lnSpc>
            </a:pPr>
            <a:r>
              <a:rPr sz="1600" b="1" dirty="0">
                <a:solidFill>
                  <a:srgbClr val="1C2043"/>
                </a:solidFill>
                <a:latin typeface="Arial Narrow"/>
                <a:cs typeface="Arial Narrow"/>
              </a:rPr>
              <a:t>На</a:t>
            </a:r>
            <a:r>
              <a:rPr sz="1600" b="1" spc="-4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dirty="0">
                <a:solidFill>
                  <a:srgbClr val="1C2043"/>
                </a:solidFill>
                <a:latin typeface="Arial Narrow"/>
                <a:cs typeface="Arial Narrow"/>
              </a:rPr>
              <a:t>уровне</a:t>
            </a:r>
            <a:r>
              <a:rPr sz="1600" b="1" spc="-4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dirty="0">
                <a:solidFill>
                  <a:srgbClr val="1C2043"/>
                </a:solidFill>
                <a:latin typeface="Arial Narrow"/>
                <a:cs typeface="Arial Narrow"/>
              </a:rPr>
              <a:t>НОО</a:t>
            </a:r>
            <a:r>
              <a:rPr sz="1600" b="1" spc="-4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dirty="0">
                <a:solidFill>
                  <a:srgbClr val="1C2043"/>
                </a:solidFill>
                <a:latin typeface="Arial Narrow"/>
                <a:cs typeface="Arial Narrow"/>
              </a:rPr>
              <a:t>должны</a:t>
            </a:r>
            <a:r>
              <a:rPr sz="1600" b="1" spc="-2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spc="-10" dirty="0">
                <a:solidFill>
                  <a:srgbClr val="1C2043"/>
                </a:solidFill>
                <a:latin typeface="Arial Narrow"/>
                <a:cs typeface="Arial Narrow"/>
              </a:rPr>
              <a:t>включать:</a:t>
            </a:r>
            <a:endParaRPr sz="1600">
              <a:latin typeface="Arial Narrow"/>
              <a:cs typeface="Arial Narrow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52234" y="1915858"/>
            <a:ext cx="2990215" cy="1202055"/>
            <a:chOff x="352234" y="1915858"/>
            <a:chExt cx="2990215" cy="1202055"/>
          </a:xfrm>
        </p:grpSpPr>
        <p:sp>
          <p:nvSpPr>
            <p:cNvPr id="8" name="object 8"/>
            <p:cNvSpPr/>
            <p:nvPr/>
          </p:nvSpPr>
          <p:spPr>
            <a:xfrm>
              <a:off x="366522" y="1930145"/>
              <a:ext cx="2961640" cy="1173480"/>
            </a:xfrm>
            <a:custGeom>
              <a:avLst/>
              <a:gdLst/>
              <a:ahLst/>
              <a:cxnLst/>
              <a:rect l="l" t="t" r="r" b="b"/>
              <a:pathLst>
                <a:path w="2961640" h="1173480">
                  <a:moveTo>
                    <a:pt x="2843784" y="0"/>
                  </a:moveTo>
                  <a:lnTo>
                    <a:pt x="117348" y="0"/>
                  </a:lnTo>
                  <a:lnTo>
                    <a:pt x="71671" y="9227"/>
                  </a:lnTo>
                  <a:lnTo>
                    <a:pt x="34370" y="34385"/>
                  </a:lnTo>
                  <a:lnTo>
                    <a:pt x="9221" y="71687"/>
                  </a:lnTo>
                  <a:lnTo>
                    <a:pt x="0" y="117348"/>
                  </a:lnTo>
                  <a:lnTo>
                    <a:pt x="0" y="1056131"/>
                  </a:lnTo>
                  <a:lnTo>
                    <a:pt x="9221" y="1101792"/>
                  </a:lnTo>
                  <a:lnTo>
                    <a:pt x="34370" y="1139094"/>
                  </a:lnTo>
                  <a:lnTo>
                    <a:pt x="71671" y="1164252"/>
                  </a:lnTo>
                  <a:lnTo>
                    <a:pt x="117348" y="1173479"/>
                  </a:lnTo>
                  <a:lnTo>
                    <a:pt x="2843784" y="1173479"/>
                  </a:lnTo>
                  <a:lnTo>
                    <a:pt x="2889444" y="1164252"/>
                  </a:lnTo>
                  <a:lnTo>
                    <a:pt x="2926746" y="1139094"/>
                  </a:lnTo>
                  <a:lnTo>
                    <a:pt x="2951904" y="1101792"/>
                  </a:lnTo>
                  <a:lnTo>
                    <a:pt x="2961131" y="1056131"/>
                  </a:lnTo>
                  <a:lnTo>
                    <a:pt x="2961131" y="117348"/>
                  </a:lnTo>
                  <a:lnTo>
                    <a:pt x="2951904" y="71687"/>
                  </a:lnTo>
                  <a:lnTo>
                    <a:pt x="2926746" y="34385"/>
                  </a:lnTo>
                  <a:lnTo>
                    <a:pt x="2889444" y="9227"/>
                  </a:lnTo>
                  <a:lnTo>
                    <a:pt x="2843784" y="0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66522" y="1930145"/>
              <a:ext cx="2961640" cy="1173480"/>
            </a:xfrm>
            <a:custGeom>
              <a:avLst/>
              <a:gdLst/>
              <a:ahLst/>
              <a:cxnLst/>
              <a:rect l="l" t="t" r="r" b="b"/>
              <a:pathLst>
                <a:path w="2961640" h="1173480">
                  <a:moveTo>
                    <a:pt x="0" y="117348"/>
                  </a:moveTo>
                  <a:lnTo>
                    <a:pt x="9221" y="71687"/>
                  </a:lnTo>
                  <a:lnTo>
                    <a:pt x="34370" y="34385"/>
                  </a:lnTo>
                  <a:lnTo>
                    <a:pt x="71671" y="9227"/>
                  </a:lnTo>
                  <a:lnTo>
                    <a:pt x="117348" y="0"/>
                  </a:lnTo>
                  <a:lnTo>
                    <a:pt x="2843784" y="0"/>
                  </a:lnTo>
                  <a:lnTo>
                    <a:pt x="2889444" y="9227"/>
                  </a:lnTo>
                  <a:lnTo>
                    <a:pt x="2926746" y="34385"/>
                  </a:lnTo>
                  <a:lnTo>
                    <a:pt x="2951904" y="71687"/>
                  </a:lnTo>
                  <a:lnTo>
                    <a:pt x="2961131" y="117348"/>
                  </a:lnTo>
                  <a:lnTo>
                    <a:pt x="2961131" y="1056131"/>
                  </a:lnTo>
                  <a:lnTo>
                    <a:pt x="2951904" y="1101792"/>
                  </a:lnTo>
                  <a:lnTo>
                    <a:pt x="2926746" y="1139094"/>
                  </a:lnTo>
                  <a:lnTo>
                    <a:pt x="2889444" y="1164252"/>
                  </a:lnTo>
                  <a:lnTo>
                    <a:pt x="2843784" y="1173479"/>
                  </a:lnTo>
                  <a:lnTo>
                    <a:pt x="117348" y="1173479"/>
                  </a:lnTo>
                  <a:lnTo>
                    <a:pt x="71671" y="1164252"/>
                  </a:lnTo>
                  <a:lnTo>
                    <a:pt x="34370" y="1139094"/>
                  </a:lnTo>
                  <a:lnTo>
                    <a:pt x="9221" y="1101792"/>
                  </a:lnTo>
                  <a:lnTo>
                    <a:pt x="0" y="1056131"/>
                  </a:lnTo>
                  <a:lnTo>
                    <a:pt x="0" y="117348"/>
                  </a:lnTo>
                  <a:close/>
                </a:path>
              </a:pathLst>
            </a:custGeom>
            <a:ln w="28575">
              <a:solidFill>
                <a:srgbClr val="52B7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61848" y="1944369"/>
            <a:ext cx="2566670" cy="1107440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2700" marR="5080" algn="ctr">
              <a:lnSpc>
                <a:spcPct val="85900"/>
              </a:lnSpc>
              <a:spcBef>
                <a:spcPts val="365"/>
              </a:spcBef>
            </a:pP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универсальные</a:t>
            </a:r>
            <a:r>
              <a:rPr sz="1600" spc="1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познавательные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учебные</a:t>
            </a:r>
            <a:r>
              <a:rPr sz="1600" spc="-7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действия:</a:t>
            </a:r>
            <a:r>
              <a:rPr sz="1600" spc="-8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базовые логические</a:t>
            </a:r>
            <a:r>
              <a:rPr sz="1600" spc="-1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и</a:t>
            </a:r>
            <a:r>
              <a:rPr sz="1600" spc="1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начальные исследовательские</a:t>
            </a:r>
            <a:r>
              <a:rPr sz="1600" spc="-5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действия,</a:t>
            </a:r>
            <a:r>
              <a:rPr sz="1600" spc="-3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50" dirty="0">
                <a:solidFill>
                  <a:srgbClr val="1C2043"/>
                </a:solidFill>
                <a:latin typeface="Arial Narrow"/>
                <a:cs typeface="Arial Narrow"/>
              </a:rPr>
              <a:t>а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также</a:t>
            </a:r>
            <a:r>
              <a:rPr sz="1600" spc="-4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работу</a:t>
            </a:r>
            <a:r>
              <a:rPr sz="1600" spc="-3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с</a:t>
            </a:r>
            <a:r>
              <a:rPr sz="1600" spc="-4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информацией</a:t>
            </a:r>
            <a:endParaRPr sz="1600">
              <a:latin typeface="Arial Narrow"/>
              <a:cs typeface="Arial Narrow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538918" y="1915858"/>
            <a:ext cx="2546350" cy="1240155"/>
            <a:chOff x="3538918" y="1915858"/>
            <a:chExt cx="2546350" cy="1240155"/>
          </a:xfrm>
        </p:grpSpPr>
        <p:sp>
          <p:nvSpPr>
            <p:cNvPr id="12" name="object 12"/>
            <p:cNvSpPr/>
            <p:nvPr/>
          </p:nvSpPr>
          <p:spPr>
            <a:xfrm>
              <a:off x="3553205" y="1930145"/>
              <a:ext cx="2517775" cy="1211580"/>
            </a:xfrm>
            <a:custGeom>
              <a:avLst/>
              <a:gdLst/>
              <a:ahLst/>
              <a:cxnLst/>
              <a:rect l="l" t="t" r="r" b="b"/>
              <a:pathLst>
                <a:path w="2517775" h="1211580">
                  <a:moveTo>
                    <a:pt x="2396490" y="0"/>
                  </a:moveTo>
                  <a:lnTo>
                    <a:pt x="121158" y="0"/>
                  </a:lnTo>
                  <a:lnTo>
                    <a:pt x="73991" y="9519"/>
                  </a:lnTo>
                  <a:lnTo>
                    <a:pt x="35480" y="35480"/>
                  </a:lnTo>
                  <a:lnTo>
                    <a:pt x="9519" y="73991"/>
                  </a:lnTo>
                  <a:lnTo>
                    <a:pt x="0" y="121157"/>
                  </a:lnTo>
                  <a:lnTo>
                    <a:pt x="0" y="1090421"/>
                  </a:lnTo>
                  <a:lnTo>
                    <a:pt x="9519" y="1137588"/>
                  </a:lnTo>
                  <a:lnTo>
                    <a:pt x="35480" y="1176099"/>
                  </a:lnTo>
                  <a:lnTo>
                    <a:pt x="73991" y="1202060"/>
                  </a:lnTo>
                  <a:lnTo>
                    <a:pt x="121158" y="1211579"/>
                  </a:lnTo>
                  <a:lnTo>
                    <a:pt x="2396490" y="1211579"/>
                  </a:lnTo>
                  <a:lnTo>
                    <a:pt x="2443656" y="1202060"/>
                  </a:lnTo>
                  <a:lnTo>
                    <a:pt x="2482167" y="1176099"/>
                  </a:lnTo>
                  <a:lnTo>
                    <a:pt x="2508128" y="1137588"/>
                  </a:lnTo>
                  <a:lnTo>
                    <a:pt x="2517648" y="1090421"/>
                  </a:lnTo>
                  <a:lnTo>
                    <a:pt x="2517648" y="121157"/>
                  </a:lnTo>
                  <a:lnTo>
                    <a:pt x="2508128" y="73991"/>
                  </a:lnTo>
                  <a:lnTo>
                    <a:pt x="2482167" y="35480"/>
                  </a:lnTo>
                  <a:lnTo>
                    <a:pt x="2443656" y="9519"/>
                  </a:lnTo>
                  <a:lnTo>
                    <a:pt x="2396490" y="0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553205" y="1930145"/>
              <a:ext cx="2517775" cy="1211580"/>
            </a:xfrm>
            <a:custGeom>
              <a:avLst/>
              <a:gdLst/>
              <a:ahLst/>
              <a:cxnLst/>
              <a:rect l="l" t="t" r="r" b="b"/>
              <a:pathLst>
                <a:path w="2517775" h="1211580">
                  <a:moveTo>
                    <a:pt x="0" y="121157"/>
                  </a:moveTo>
                  <a:lnTo>
                    <a:pt x="9519" y="73991"/>
                  </a:lnTo>
                  <a:lnTo>
                    <a:pt x="35480" y="35480"/>
                  </a:lnTo>
                  <a:lnTo>
                    <a:pt x="73991" y="9519"/>
                  </a:lnTo>
                  <a:lnTo>
                    <a:pt x="121158" y="0"/>
                  </a:lnTo>
                  <a:lnTo>
                    <a:pt x="2396490" y="0"/>
                  </a:lnTo>
                  <a:lnTo>
                    <a:pt x="2443656" y="9519"/>
                  </a:lnTo>
                  <a:lnTo>
                    <a:pt x="2482167" y="35480"/>
                  </a:lnTo>
                  <a:lnTo>
                    <a:pt x="2508128" y="73991"/>
                  </a:lnTo>
                  <a:lnTo>
                    <a:pt x="2517648" y="121157"/>
                  </a:lnTo>
                  <a:lnTo>
                    <a:pt x="2517648" y="1090421"/>
                  </a:lnTo>
                  <a:lnTo>
                    <a:pt x="2508128" y="1137588"/>
                  </a:lnTo>
                  <a:lnTo>
                    <a:pt x="2482167" y="1176099"/>
                  </a:lnTo>
                  <a:lnTo>
                    <a:pt x="2443656" y="1202060"/>
                  </a:lnTo>
                  <a:lnTo>
                    <a:pt x="2396490" y="1211579"/>
                  </a:lnTo>
                  <a:lnTo>
                    <a:pt x="121158" y="1211579"/>
                  </a:lnTo>
                  <a:lnTo>
                    <a:pt x="73991" y="1202060"/>
                  </a:lnTo>
                  <a:lnTo>
                    <a:pt x="35480" y="1176099"/>
                  </a:lnTo>
                  <a:lnTo>
                    <a:pt x="9519" y="1137588"/>
                  </a:lnTo>
                  <a:lnTo>
                    <a:pt x="0" y="1090421"/>
                  </a:lnTo>
                  <a:lnTo>
                    <a:pt x="0" y="121157"/>
                  </a:lnTo>
                  <a:close/>
                </a:path>
              </a:pathLst>
            </a:custGeom>
            <a:ln w="28575">
              <a:solidFill>
                <a:srgbClr val="52B7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697985" y="2069083"/>
            <a:ext cx="2225040" cy="898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" algn="ctr">
              <a:lnSpc>
                <a:spcPts val="1780"/>
              </a:lnSpc>
              <a:spcBef>
                <a:spcPts val="95"/>
              </a:spcBef>
            </a:pP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универсальные</a:t>
            </a:r>
            <a:endParaRPr sz="1600">
              <a:latin typeface="Arial Narrow"/>
              <a:cs typeface="Arial Narrow"/>
            </a:endParaRPr>
          </a:p>
          <a:p>
            <a:pPr marL="12700" marR="5080" algn="ctr">
              <a:lnSpc>
                <a:spcPts val="1660"/>
              </a:lnSpc>
              <a:spcBef>
                <a:spcPts val="135"/>
              </a:spcBef>
            </a:pP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коммуникативные</a:t>
            </a:r>
            <a:r>
              <a:rPr sz="1600" spc="2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действия: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общение,</a:t>
            </a:r>
            <a:r>
              <a:rPr sz="1600" spc="-7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совместная деятельность, презентация</a:t>
            </a:r>
            <a:endParaRPr sz="1600">
              <a:latin typeface="Arial Narrow"/>
              <a:cs typeface="Arial Narrow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6282118" y="1915858"/>
            <a:ext cx="2439670" cy="1228090"/>
            <a:chOff x="6282118" y="1915858"/>
            <a:chExt cx="2439670" cy="1228090"/>
          </a:xfrm>
        </p:grpSpPr>
        <p:sp>
          <p:nvSpPr>
            <p:cNvPr id="16" name="object 16"/>
            <p:cNvSpPr/>
            <p:nvPr/>
          </p:nvSpPr>
          <p:spPr>
            <a:xfrm>
              <a:off x="6296405" y="1930145"/>
              <a:ext cx="2411095" cy="1199515"/>
            </a:xfrm>
            <a:custGeom>
              <a:avLst/>
              <a:gdLst/>
              <a:ahLst/>
              <a:cxnLst/>
              <a:rect l="l" t="t" r="r" b="b"/>
              <a:pathLst>
                <a:path w="2411095" h="1199514">
                  <a:moveTo>
                    <a:pt x="2291079" y="0"/>
                  </a:moveTo>
                  <a:lnTo>
                    <a:pt x="119888" y="0"/>
                  </a:lnTo>
                  <a:lnTo>
                    <a:pt x="73241" y="9427"/>
                  </a:lnTo>
                  <a:lnTo>
                    <a:pt x="35131" y="35131"/>
                  </a:lnTo>
                  <a:lnTo>
                    <a:pt x="9427" y="73241"/>
                  </a:lnTo>
                  <a:lnTo>
                    <a:pt x="0" y="119887"/>
                  </a:lnTo>
                  <a:lnTo>
                    <a:pt x="0" y="1079500"/>
                  </a:lnTo>
                  <a:lnTo>
                    <a:pt x="9427" y="1126146"/>
                  </a:lnTo>
                  <a:lnTo>
                    <a:pt x="35131" y="1164256"/>
                  </a:lnTo>
                  <a:lnTo>
                    <a:pt x="73241" y="1189960"/>
                  </a:lnTo>
                  <a:lnTo>
                    <a:pt x="119888" y="1199388"/>
                  </a:lnTo>
                  <a:lnTo>
                    <a:pt x="2291079" y="1199388"/>
                  </a:lnTo>
                  <a:lnTo>
                    <a:pt x="2337726" y="1189960"/>
                  </a:lnTo>
                  <a:lnTo>
                    <a:pt x="2375836" y="1164256"/>
                  </a:lnTo>
                  <a:lnTo>
                    <a:pt x="2401540" y="1126146"/>
                  </a:lnTo>
                  <a:lnTo>
                    <a:pt x="2410968" y="1079500"/>
                  </a:lnTo>
                  <a:lnTo>
                    <a:pt x="2410968" y="119887"/>
                  </a:lnTo>
                  <a:lnTo>
                    <a:pt x="2401540" y="73241"/>
                  </a:lnTo>
                  <a:lnTo>
                    <a:pt x="2375836" y="35131"/>
                  </a:lnTo>
                  <a:lnTo>
                    <a:pt x="2337726" y="9427"/>
                  </a:lnTo>
                  <a:lnTo>
                    <a:pt x="2291079" y="0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296405" y="1930145"/>
              <a:ext cx="2411095" cy="1199515"/>
            </a:xfrm>
            <a:custGeom>
              <a:avLst/>
              <a:gdLst/>
              <a:ahLst/>
              <a:cxnLst/>
              <a:rect l="l" t="t" r="r" b="b"/>
              <a:pathLst>
                <a:path w="2411095" h="1199514">
                  <a:moveTo>
                    <a:pt x="0" y="119887"/>
                  </a:moveTo>
                  <a:lnTo>
                    <a:pt x="9427" y="73241"/>
                  </a:lnTo>
                  <a:lnTo>
                    <a:pt x="35131" y="35131"/>
                  </a:lnTo>
                  <a:lnTo>
                    <a:pt x="73241" y="9427"/>
                  </a:lnTo>
                  <a:lnTo>
                    <a:pt x="119888" y="0"/>
                  </a:lnTo>
                  <a:lnTo>
                    <a:pt x="2291079" y="0"/>
                  </a:lnTo>
                  <a:lnTo>
                    <a:pt x="2337726" y="9427"/>
                  </a:lnTo>
                  <a:lnTo>
                    <a:pt x="2375836" y="35131"/>
                  </a:lnTo>
                  <a:lnTo>
                    <a:pt x="2401540" y="73241"/>
                  </a:lnTo>
                  <a:lnTo>
                    <a:pt x="2410968" y="119887"/>
                  </a:lnTo>
                  <a:lnTo>
                    <a:pt x="2410968" y="1079500"/>
                  </a:lnTo>
                  <a:lnTo>
                    <a:pt x="2401540" y="1126146"/>
                  </a:lnTo>
                  <a:lnTo>
                    <a:pt x="2375836" y="1164256"/>
                  </a:lnTo>
                  <a:lnTo>
                    <a:pt x="2337726" y="1189960"/>
                  </a:lnTo>
                  <a:lnTo>
                    <a:pt x="2291079" y="1199388"/>
                  </a:lnTo>
                  <a:lnTo>
                    <a:pt x="119888" y="1199388"/>
                  </a:lnTo>
                  <a:lnTo>
                    <a:pt x="73241" y="1189960"/>
                  </a:lnTo>
                  <a:lnTo>
                    <a:pt x="35131" y="1164256"/>
                  </a:lnTo>
                  <a:lnTo>
                    <a:pt x="9427" y="1126146"/>
                  </a:lnTo>
                  <a:lnTo>
                    <a:pt x="0" y="1079500"/>
                  </a:lnTo>
                  <a:lnTo>
                    <a:pt x="0" y="119887"/>
                  </a:lnTo>
                  <a:close/>
                </a:path>
              </a:pathLst>
            </a:custGeom>
            <a:ln w="28575">
              <a:solidFill>
                <a:srgbClr val="52B7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6544436" y="2062733"/>
            <a:ext cx="1912620" cy="898525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2700" marR="5080" algn="ctr">
              <a:lnSpc>
                <a:spcPct val="86000"/>
              </a:lnSpc>
              <a:spcBef>
                <a:spcPts val="365"/>
              </a:spcBef>
            </a:pP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универсальные регулятивные</a:t>
            </a:r>
            <a:r>
              <a:rPr sz="1600" spc="-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действия: саморегуляция, самоконтроль</a:t>
            </a:r>
            <a:endParaRPr sz="1600">
              <a:latin typeface="Arial Narrow"/>
              <a:cs typeface="Arial Narrow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343090" y="3272218"/>
            <a:ext cx="8387715" cy="528955"/>
            <a:chOff x="343090" y="3272218"/>
            <a:chExt cx="8387715" cy="528955"/>
          </a:xfrm>
        </p:grpSpPr>
        <p:sp>
          <p:nvSpPr>
            <p:cNvPr id="20" name="object 20"/>
            <p:cNvSpPr/>
            <p:nvPr/>
          </p:nvSpPr>
          <p:spPr>
            <a:xfrm>
              <a:off x="357377" y="3286505"/>
              <a:ext cx="8359140" cy="500380"/>
            </a:xfrm>
            <a:custGeom>
              <a:avLst/>
              <a:gdLst/>
              <a:ahLst/>
              <a:cxnLst/>
              <a:rect l="l" t="t" r="r" b="b"/>
              <a:pathLst>
                <a:path w="8359140" h="500379">
                  <a:moveTo>
                    <a:pt x="8275828" y="0"/>
                  </a:moveTo>
                  <a:lnTo>
                    <a:pt x="83312" y="0"/>
                  </a:lnTo>
                  <a:lnTo>
                    <a:pt x="50883" y="6552"/>
                  </a:lnTo>
                  <a:lnTo>
                    <a:pt x="24401" y="24415"/>
                  </a:lnTo>
                  <a:lnTo>
                    <a:pt x="6547" y="50899"/>
                  </a:lnTo>
                  <a:lnTo>
                    <a:pt x="0" y="83312"/>
                  </a:lnTo>
                  <a:lnTo>
                    <a:pt x="0" y="416560"/>
                  </a:lnTo>
                  <a:lnTo>
                    <a:pt x="6547" y="448972"/>
                  </a:lnTo>
                  <a:lnTo>
                    <a:pt x="24401" y="475456"/>
                  </a:lnTo>
                  <a:lnTo>
                    <a:pt x="50883" y="493319"/>
                  </a:lnTo>
                  <a:lnTo>
                    <a:pt x="83312" y="499872"/>
                  </a:lnTo>
                  <a:lnTo>
                    <a:pt x="8275828" y="499872"/>
                  </a:lnTo>
                  <a:lnTo>
                    <a:pt x="8308240" y="493319"/>
                  </a:lnTo>
                  <a:lnTo>
                    <a:pt x="8334724" y="475456"/>
                  </a:lnTo>
                  <a:lnTo>
                    <a:pt x="8352587" y="448972"/>
                  </a:lnTo>
                  <a:lnTo>
                    <a:pt x="8359140" y="416560"/>
                  </a:lnTo>
                  <a:lnTo>
                    <a:pt x="8359140" y="83312"/>
                  </a:lnTo>
                  <a:lnTo>
                    <a:pt x="8352587" y="50899"/>
                  </a:lnTo>
                  <a:lnTo>
                    <a:pt x="8334724" y="24415"/>
                  </a:lnTo>
                  <a:lnTo>
                    <a:pt x="8308240" y="6552"/>
                  </a:lnTo>
                  <a:lnTo>
                    <a:pt x="8275828" y="0"/>
                  </a:lnTo>
                  <a:close/>
                </a:path>
              </a:pathLst>
            </a:custGeom>
            <a:solidFill>
              <a:srgbClr val="BDEA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57377" y="3286505"/>
              <a:ext cx="8359140" cy="500380"/>
            </a:xfrm>
            <a:custGeom>
              <a:avLst/>
              <a:gdLst/>
              <a:ahLst/>
              <a:cxnLst/>
              <a:rect l="l" t="t" r="r" b="b"/>
              <a:pathLst>
                <a:path w="8359140" h="500379">
                  <a:moveTo>
                    <a:pt x="0" y="83312"/>
                  </a:moveTo>
                  <a:lnTo>
                    <a:pt x="6547" y="50899"/>
                  </a:lnTo>
                  <a:lnTo>
                    <a:pt x="24401" y="24415"/>
                  </a:lnTo>
                  <a:lnTo>
                    <a:pt x="50883" y="6552"/>
                  </a:lnTo>
                  <a:lnTo>
                    <a:pt x="83312" y="0"/>
                  </a:lnTo>
                  <a:lnTo>
                    <a:pt x="8275828" y="0"/>
                  </a:lnTo>
                  <a:lnTo>
                    <a:pt x="8308240" y="6552"/>
                  </a:lnTo>
                  <a:lnTo>
                    <a:pt x="8334724" y="24415"/>
                  </a:lnTo>
                  <a:lnTo>
                    <a:pt x="8352587" y="50899"/>
                  </a:lnTo>
                  <a:lnTo>
                    <a:pt x="8359140" y="83312"/>
                  </a:lnTo>
                  <a:lnTo>
                    <a:pt x="8359140" y="416560"/>
                  </a:lnTo>
                  <a:lnTo>
                    <a:pt x="8352587" y="448972"/>
                  </a:lnTo>
                  <a:lnTo>
                    <a:pt x="8334724" y="475456"/>
                  </a:lnTo>
                  <a:lnTo>
                    <a:pt x="8308240" y="493319"/>
                  </a:lnTo>
                  <a:lnTo>
                    <a:pt x="8275828" y="499872"/>
                  </a:lnTo>
                  <a:lnTo>
                    <a:pt x="83312" y="499872"/>
                  </a:lnTo>
                  <a:lnTo>
                    <a:pt x="50883" y="493319"/>
                  </a:lnTo>
                  <a:lnTo>
                    <a:pt x="24401" y="475456"/>
                  </a:lnTo>
                  <a:lnTo>
                    <a:pt x="6547" y="448972"/>
                  </a:lnTo>
                  <a:lnTo>
                    <a:pt x="0" y="416560"/>
                  </a:lnTo>
                  <a:lnTo>
                    <a:pt x="0" y="83312"/>
                  </a:lnTo>
                  <a:close/>
                </a:path>
              </a:pathLst>
            </a:custGeom>
            <a:ln w="28575">
              <a:solidFill>
                <a:srgbClr val="5DC9D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3064001" y="3397758"/>
            <a:ext cx="29438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1C2043"/>
                </a:solidFill>
                <a:latin typeface="Arial Narrow"/>
                <a:cs typeface="Arial Narrow"/>
              </a:rPr>
              <a:t>На</a:t>
            </a:r>
            <a:r>
              <a:rPr sz="1600" b="1" spc="-4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dirty="0">
                <a:solidFill>
                  <a:srgbClr val="1C2043"/>
                </a:solidFill>
                <a:latin typeface="Arial Narrow"/>
                <a:cs typeface="Arial Narrow"/>
              </a:rPr>
              <a:t>уровне</a:t>
            </a:r>
            <a:r>
              <a:rPr sz="1600" b="1" spc="-7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dirty="0">
                <a:solidFill>
                  <a:srgbClr val="1C2043"/>
                </a:solidFill>
                <a:latin typeface="Arial Narrow"/>
                <a:cs typeface="Arial Narrow"/>
              </a:rPr>
              <a:t>ООО</a:t>
            </a:r>
            <a:r>
              <a:rPr sz="1600" b="1" spc="-2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dirty="0">
                <a:solidFill>
                  <a:srgbClr val="1C2043"/>
                </a:solidFill>
                <a:latin typeface="Arial Narrow"/>
                <a:cs typeface="Arial Narrow"/>
              </a:rPr>
              <a:t>должны</a:t>
            </a:r>
            <a:r>
              <a:rPr sz="1600" b="1" spc="-3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spc="-10" dirty="0">
                <a:solidFill>
                  <a:srgbClr val="1C2043"/>
                </a:solidFill>
                <a:latin typeface="Arial Narrow"/>
                <a:cs typeface="Arial Narrow"/>
              </a:rPr>
              <a:t>включать:</a:t>
            </a:r>
            <a:endParaRPr sz="1600">
              <a:latin typeface="Arial Narrow"/>
              <a:cs typeface="Arial Narrow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343090" y="3915346"/>
            <a:ext cx="4568825" cy="856615"/>
            <a:chOff x="343090" y="3915346"/>
            <a:chExt cx="4568825" cy="856615"/>
          </a:xfrm>
        </p:grpSpPr>
        <p:sp>
          <p:nvSpPr>
            <p:cNvPr id="24" name="object 24"/>
            <p:cNvSpPr/>
            <p:nvPr/>
          </p:nvSpPr>
          <p:spPr>
            <a:xfrm>
              <a:off x="357377" y="3929634"/>
              <a:ext cx="4540250" cy="828040"/>
            </a:xfrm>
            <a:custGeom>
              <a:avLst/>
              <a:gdLst/>
              <a:ahLst/>
              <a:cxnLst/>
              <a:rect l="l" t="t" r="r" b="b"/>
              <a:pathLst>
                <a:path w="4540250" h="828039">
                  <a:moveTo>
                    <a:pt x="4402074" y="0"/>
                  </a:moveTo>
                  <a:lnTo>
                    <a:pt x="137922" y="0"/>
                  </a:lnTo>
                  <a:lnTo>
                    <a:pt x="94327" y="7028"/>
                  </a:lnTo>
                  <a:lnTo>
                    <a:pt x="56466" y="26602"/>
                  </a:lnTo>
                  <a:lnTo>
                    <a:pt x="26610" y="56455"/>
                  </a:lnTo>
                  <a:lnTo>
                    <a:pt x="7031" y="94317"/>
                  </a:lnTo>
                  <a:lnTo>
                    <a:pt x="0" y="137922"/>
                  </a:lnTo>
                  <a:lnTo>
                    <a:pt x="0" y="689610"/>
                  </a:lnTo>
                  <a:lnTo>
                    <a:pt x="7031" y="733214"/>
                  </a:lnTo>
                  <a:lnTo>
                    <a:pt x="26610" y="771076"/>
                  </a:lnTo>
                  <a:lnTo>
                    <a:pt x="56466" y="800929"/>
                  </a:lnTo>
                  <a:lnTo>
                    <a:pt x="94327" y="820503"/>
                  </a:lnTo>
                  <a:lnTo>
                    <a:pt x="137922" y="827532"/>
                  </a:lnTo>
                  <a:lnTo>
                    <a:pt x="4402074" y="827532"/>
                  </a:lnTo>
                  <a:lnTo>
                    <a:pt x="4445678" y="820503"/>
                  </a:lnTo>
                  <a:lnTo>
                    <a:pt x="4483540" y="800929"/>
                  </a:lnTo>
                  <a:lnTo>
                    <a:pt x="4513393" y="771076"/>
                  </a:lnTo>
                  <a:lnTo>
                    <a:pt x="4532967" y="733214"/>
                  </a:lnTo>
                  <a:lnTo>
                    <a:pt x="4539996" y="689610"/>
                  </a:lnTo>
                  <a:lnTo>
                    <a:pt x="4539996" y="137922"/>
                  </a:lnTo>
                  <a:lnTo>
                    <a:pt x="4532967" y="94317"/>
                  </a:lnTo>
                  <a:lnTo>
                    <a:pt x="4513393" y="56455"/>
                  </a:lnTo>
                  <a:lnTo>
                    <a:pt x="4483540" y="26602"/>
                  </a:lnTo>
                  <a:lnTo>
                    <a:pt x="4445678" y="7028"/>
                  </a:lnTo>
                  <a:lnTo>
                    <a:pt x="4402074" y="0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57377" y="3929634"/>
              <a:ext cx="4540250" cy="828040"/>
            </a:xfrm>
            <a:custGeom>
              <a:avLst/>
              <a:gdLst/>
              <a:ahLst/>
              <a:cxnLst/>
              <a:rect l="l" t="t" r="r" b="b"/>
              <a:pathLst>
                <a:path w="4540250" h="828039">
                  <a:moveTo>
                    <a:pt x="0" y="137922"/>
                  </a:moveTo>
                  <a:lnTo>
                    <a:pt x="7031" y="94317"/>
                  </a:lnTo>
                  <a:lnTo>
                    <a:pt x="26610" y="56455"/>
                  </a:lnTo>
                  <a:lnTo>
                    <a:pt x="56466" y="26602"/>
                  </a:lnTo>
                  <a:lnTo>
                    <a:pt x="94327" y="7028"/>
                  </a:lnTo>
                  <a:lnTo>
                    <a:pt x="137922" y="0"/>
                  </a:lnTo>
                  <a:lnTo>
                    <a:pt x="4402074" y="0"/>
                  </a:lnTo>
                  <a:lnTo>
                    <a:pt x="4445678" y="7028"/>
                  </a:lnTo>
                  <a:lnTo>
                    <a:pt x="4483540" y="26602"/>
                  </a:lnTo>
                  <a:lnTo>
                    <a:pt x="4513393" y="56455"/>
                  </a:lnTo>
                  <a:lnTo>
                    <a:pt x="4532967" y="94317"/>
                  </a:lnTo>
                  <a:lnTo>
                    <a:pt x="4539996" y="137922"/>
                  </a:lnTo>
                  <a:lnTo>
                    <a:pt x="4539996" y="689610"/>
                  </a:lnTo>
                  <a:lnTo>
                    <a:pt x="4532967" y="733214"/>
                  </a:lnTo>
                  <a:lnTo>
                    <a:pt x="4513393" y="771076"/>
                  </a:lnTo>
                  <a:lnTo>
                    <a:pt x="4483540" y="800929"/>
                  </a:lnTo>
                  <a:lnTo>
                    <a:pt x="4445678" y="820503"/>
                  </a:lnTo>
                  <a:lnTo>
                    <a:pt x="4402074" y="827532"/>
                  </a:lnTo>
                  <a:lnTo>
                    <a:pt x="137922" y="827532"/>
                  </a:lnTo>
                  <a:lnTo>
                    <a:pt x="94327" y="820503"/>
                  </a:lnTo>
                  <a:lnTo>
                    <a:pt x="56466" y="800929"/>
                  </a:lnTo>
                  <a:lnTo>
                    <a:pt x="26610" y="771076"/>
                  </a:lnTo>
                  <a:lnTo>
                    <a:pt x="7031" y="733214"/>
                  </a:lnTo>
                  <a:lnTo>
                    <a:pt x="0" y="689610"/>
                  </a:lnTo>
                  <a:lnTo>
                    <a:pt x="0" y="137922"/>
                  </a:lnTo>
                  <a:close/>
                </a:path>
              </a:pathLst>
            </a:custGeom>
            <a:ln w="28575">
              <a:solidFill>
                <a:srgbClr val="5DC9D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554532" y="3961003"/>
            <a:ext cx="414020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5080" algn="ctr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освоение</a:t>
            </a:r>
            <a:r>
              <a:rPr sz="1600" spc="-7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обучающимися</a:t>
            </a:r>
            <a:r>
              <a:rPr sz="1600" spc="-3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межпредметных</a:t>
            </a:r>
            <a:r>
              <a:rPr sz="1600" spc="-7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понятий</a:t>
            </a:r>
            <a:r>
              <a:rPr sz="1600" spc="-4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50" dirty="0">
                <a:solidFill>
                  <a:srgbClr val="1C2043"/>
                </a:solidFill>
                <a:latin typeface="Arial Narrow"/>
                <a:cs typeface="Arial Narrow"/>
              </a:rPr>
              <a:t>и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универсальные</a:t>
            </a:r>
            <a:r>
              <a:rPr sz="1600" spc="-4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учебные</a:t>
            </a:r>
            <a:r>
              <a:rPr sz="1600" spc="-3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действия</a:t>
            </a:r>
            <a:r>
              <a:rPr sz="1600" spc="-4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(познавательные, коммуникативные,</a:t>
            </a:r>
            <a:r>
              <a:rPr sz="1600" spc="2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регулятивные)</a:t>
            </a:r>
            <a:endParaRPr sz="1600">
              <a:latin typeface="Arial Narrow"/>
              <a:cs typeface="Arial Narrow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5027866" y="3915346"/>
            <a:ext cx="3703320" cy="856615"/>
            <a:chOff x="5027866" y="3915346"/>
            <a:chExt cx="3703320" cy="856615"/>
          </a:xfrm>
        </p:grpSpPr>
        <p:sp>
          <p:nvSpPr>
            <p:cNvPr id="28" name="object 28"/>
            <p:cNvSpPr/>
            <p:nvPr/>
          </p:nvSpPr>
          <p:spPr>
            <a:xfrm>
              <a:off x="5042153" y="3929634"/>
              <a:ext cx="3674745" cy="828040"/>
            </a:xfrm>
            <a:custGeom>
              <a:avLst/>
              <a:gdLst/>
              <a:ahLst/>
              <a:cxnLst/>
              <a:rect l="l" t="t" r="r" b="b"/>
              <a:pathLst>
                <a:path w="3674745" h="828039">
                  <a:moveTo>
                    <a:pt x="3536442" y="0"/>
                  </a:moveTo>
                  <a:lnTo>
                    <a:pt x="137922" y="0"/>
                  </a:lnTo>
                  <a:lnTo>
                    <a:pt x="94317" y="7028"/>
                  </a:lnTo>
                  <a:lnTo>
                    <a:pt x="56455" y="26602"/>
                  </a:lnTo>
                  <a:lnTo>
                    <a:pt x="26602" y="56455"/>
                  </a:lnTo>
                  <a:lnTo>
                    <a:pt x="7028" y="94317"/>
                  </a:lnTo>
                  <a:lnTo>
                    <a:pt x="0" y="137922"/>
                  </a:lnTo>
                  <a:lnTo>
                    <a:pt x="0" y="689610"/>
                  </a:lnTo>
                  <a:lnTo>
                    <a:pt x="7028" y="733214"/>
                  </a:lnTo>
                  <a:lnTo>
                    <a:pt x="26602" y="771076"/>
                  </a:lnTo>
                  <a:lnTo>
                    <a:pt x="56455" y="800929"/>
                  </a:lnTo>
                  <a:lnTo>
                    <a:pt x="94317" y="820503"/>
                  </a:lnTo>
                  <a:lnTo>
                    <a:pt x="137922" y="827532"/>
                  </a:lnTo>
                  <a:lnTo>
                    <a:pt x="3536442" y="827532"/>
                  </a:lnTo>
                  <a:lnTo>
                    <a:pt x="3580046" y="820503"/>
                  </a:lnTo>
                  <a:lnTo>
                    <a:pt x="3617908" y="800929"/>
                  </a:lnTo>
                  <a:lnTo>
                    <a:pt x="3647761" y="771076"/>
                  </a:lnTo>
                  <a:lnTo>
                    <a:pt x="3667335" y="733214"/>
                  </a:lnTo>
                  <a:lnTo>
                    <a:pt x="3674364" y="689610"/>
                  </a:lnTo>
                  <a:lnTo>
                    <a:pt x="3674364" y="137922"/>
                  </a:lnTo>
                  <a:lnTo>
                    <a:pt x="3667335" y="94317"/>
                  </a:lnTo>
                  <a:lnTo>
                    <a:pt x="3647761" y="56455"/>
                  </a:lnTo>
                  <a:lnTo>
                    <a:pt x="3617908" y="26602"/>
                  </a:lnTo>
                  <a:lnTo>
                    <a:pt x="3580046" y="7028"/>
                  </a:lnTo>
                  <a:lnTo>
                    <a:pt x="3536442" y="0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042153" y="3929634"/>
              <a:ext cx="3674745" cy="828040"/>
            </a:xfrm>
            <a:custGeom>
              <a:avLst/>
              <a:gdLst/>
              <a:ahLst/>
              <a:cxnLst/>
              <a:rect l="l" t="t" r="r" b="b"/>
              <a:pathLst>
                <a:path w="3674745" h="828039">
                  <a:moveTo>
                    <a:pt x="0" y="137922"/>
                  </a:moveTo>
                  <a:lnTo>
                    <a:pt x="7028" y="94317"/>
                  </a:lnTo>
                  <a:lnTo>
                    <a:pt x="26602" y="56455"/>
                  </a:lnTo>
                  <a:lnTo>
                    <a:pt x="56455" y="26602"/>
                  </a:lnTo>
                  <a:lnTo>
                    <a:pt x="94317" y="7028"/>
                  </a:lnTo>
                  <a:lnTo>
                    <a:pt x="137922" y="0"/>
                  </a:lnTo>
                  <a:lnTo>
                    <a:pt x="3536442" y="0"/>
                  </a:lnTo>
                  <a:lnTo>
                    <a:pt x="3580046" y="7028"/>
                  </a:lnTo>
                  <a:lnTo>
                    <a:pt x="3617908" y="26602"/>
                  </a:lnTo>
                  <a:lnTo>
                    <a:pt x="3647761" y="56455"/>
                  </a:lnTo>
                  <a:lnTo>
                    <a:pt x="3667335" y="94317"/>
                  </a:lnTo>
                  <a:lnTo>
                    <a:pt x="3674364" y="137922"/>
                  </a:lnTo>
                  <a:lnTo>
                    <a:pt x="3674364" y="689610"/>
                  </a:lnTo>
                  <a:lnTo>
                    <a:pt x="3667335" y="733214"/>
                  </a:lnTo>
                  <a:lnTo>
                    <a:pt x="3647761" y="771076"/>
                  </a:lnTo>
                  <a:lnTo>
                    <a:pt x="3617908" y="800929"/>
                  </a:lnTo>
                  <a:lnTo>
                    <a:pt x="3580046" y="820503"/>
                  </a:lnTo>
                  <a:lnTo>
                    <a:pt x="3536442" y="827532"/>
                  </a:lnTo>
                  <a:lnTo>
                    <a:pt x="137922" y="827532"/>
                  </a:lnTo>
                  <a:lnTo>
                    <a:pt x="94317" y="820503"/>
                  </a:lnTo>
                  <a:lnTo>
                    <a:pt x="56455" y="800929"/>
                  </a:lnTo>
                  <a:lnTo>
                    <a:pt x="26602" y="771076"/>
                  </a:lnTo>
                  <a:lnTo>
                    <a:pt x="7028" y="733214"/>
                  </a:lnTo>
                  <a:lnTo>
                    <a:pt x="0" y="689610"/>
                  </a:lnTo>
                  <a:lnTo>
                    <a:pt x="0" y="137922"/>
                  </a:lnTo>
                  <a:close/>
                </a:path>
              </a:pathLst>
            </a:custGeom>
            <a:ln w="28575">
              <a:solidFill>
                <a:srgbClr val="5DC9D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5286247" y="4082922"/>
            <a:ext cx="318262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8895" marR="5080" indent="-3683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способность</a:t>
            </a:r>
            <a:r>
              <a:rPr sz="1600" spc="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их</a:t>
            </a:r>
            <a:r>
              <a:rPr sz="1600" spc="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использовать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 в</a:t>
            </a:r>
            <a:r>
              <a:rPr sz="1600" spc="-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учебной, познавательной</a:t>
            </a:r>
            <a:r>
              <a:rPr sz="1600" spc="-2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и</a:t>
            </a:r>
            <a:r>
              <a:rPr sz="1600" spc="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социальной практике</a:t>
            </a:r>
            <a:endParaRPr sz="1600">
              <a:latin typeface="Arial Narrow"/>
              <a:cs typeface="Arial Narrow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343090" y="4915090"/>
            <a:ext cx="4568825" cy="1529715"/>
            <a:chOff x="343090" y="4915090"/>
            <a:chExt cx="4568825" cy="1529715"/>
          </a:xfrm>
        </p:grpSpPr>
        <p:sp>
          <p:nvSpPr>
            <p:cNvPr id="32" name="object 32"/>
            <p:cNvSpPr/>
            <p:nvPr/>
          </p:nvSpPr>
          <p:spPr>
            <a:xfrm>
              <a:off x="357377" y="4929378"/>
              <a:ext cx="4540250" cy="1501140"/>
            </a:xfrm>
            <a:custGeom>
              <a:avLst/>
              <a:gdLst/>
              <a:ahLst/>
              <a:cxnLst/>
              <a:rect l="l" t="t" r="r" b="b"/>
              <a:pathLst>
                <a:path w="4540250" h="1501139">
                  <a:moveTo>
                    <a:pt x="4289806" y="0"/>
                  </a:moveTo>
                  <a:lnTo>
                    <a:pt x="250190" y="0"/>
                  </a:lnTo>
                  <a:lnTo>
                    <a:pt x="205218" y="4030"/>
                  </a:lnTo>
                  <a:lnTo>
                    <a:pt x="162890" y="15652"/>
                  </a:lnTo>
                  <a:lnTo>
                    <a:pt x="123914" y="34158"/>
                  </a:lnTo>
                  <a:lnTo>
                    <a:pt x="88995" y="58841"/>
                  </a:lnTo>
                  <a:lnTo>
                    <a:pt x="58841" y="88995"/>
                  </a:lnTo>
                  <a:lnTo>
                    <a:pt x="34158" y="123914"/>
                  </a:lnTo>
                  <a:lnTo>
                    <a:pt x="15652" y="162890"/>
                  </a:lnTo>
                  <a:lnTo>
                    <a:pt x="4030" y="205218"/>
                  </a:lnTo>
                  <a:lnTo>
                    <a:pt x="0" y="250190"/>
                  </a:lnTo>
                  <a:lnTo>
                    <a:pt x="0" y="1250937"/>
                  </a:lnTo>
                  <a:lnTo>
                    <a:pt x="4030" y="1295913"/>
                  </a:lnTo>
                  <a:lnTo>
                    <a:pt x="15652" y="1338243"/>
                  </a:lnTo>
                  <a:lnTo>
                    <a:pt x="34158" y="1377221"/>
                  </a:lnTo>
                  <a:lnTo>
                    <a:pt x="58841" y="1412142"/>
                  </a:lnTo>
                  <a:lnTo>
                    <a:pt x="88995" y="1442297"/>
                  </a:lnTo>
                  <a:lnTo>
                    <a:pt x="123914" y="1466981"/>
                  </a:lnTo>
                  <a:lnTo>
                    <a:pt x="162890" y="1485487"/>
                  </a:lnTo>
                  <a:lnTo>
                    <a:pt x="205218" y="1497109"/>
                  </a:lnTo>
                  <a:lnTo>
                    <a:pt x="250190" y="1501140"/>
                  </a:lnTo>
                  <a:lnTo>
                    <a:pt x="4289806" y="1501140"/>
                  </a:lnTo>
                  <a:lnTo>
                    <a:pt x="4334777" y="1497109"/>
                  </a:lnTo>
                  <a:lnTo>
                    <a:pt x="4377105" y="1485487"/>
                  </a:lnTo>
                  <a:lnTo>
                    <a:pt x="4416081" y="1466981"/>
                  </a:lnTo>
                  <a:lnTo>
                    <a:pt x="4451000" y="1442297"/>
                  </a:lnTo>
                  <a:lnTo>
                    <a:pt x="4481154" y="1412142"/>
                  </a:lnTo>
                  <a:lnTo>
                    <a:pt x="4505837" y="1377221"/>
                  </a:lnTo>
                  <a:lnTo>
                    <a:pt x="4524343" y="1338243"/>
                  </a:lnTo>
                  <a:lnTo>
                    <a:pt x="4535965" y="1295913"/>
                  </a:lnTo>
                  <a:lnTo>
                    <a:pt x="4539996" y="1250937"/>
                  </a:lnTo>
                  <a:lnTo>
                    <a:pt x="4539996" y="250190"/>
                  </a:lnTo>
                  <a:lnTo>
                    <a:pt x="4535965" y="205218"/>
                  </a:lnTo>
                  <a:lnTo>
                    <a:pt x="4524343" y="162890"/>
                  </a:lnTo>
                  <a:lnTo>
                    <a:pt x="4505837" y="123914"/>
                  </a:lnTo>
                  <a:lnTo>
                    <a:pt x="4481154" y="88995"/>
                  </a:lnTo>
                  <a:lnTo>
                    <a:pt x="4451000" y="58841"/>
                  </a:lnTo>
                  <a:lnTo>
                    <a:pt x="4416081" y="34158"/>
                  </a:lnTo>
                  <a:lnTo>
                    <a:pt x="4377105" y="15652"/>
                  </a:lnTo>
                  <a:lnTo>
                    <a:pt x="4334777" y="4030"/>
                  </a:lnTo>
                  <a:lnTo>
                    <a:pt x="4289806" y="0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57377" y="4929378"/>
              <a:ext cx="4540250" cy="1501140"/>
            </a:xfrm>
            <a:custGeom>
              <a:avLst/>
              <a:gdLst/>
              <a:ahLst/>
              <a:cxnLst/>
              <a:rect l="l" t="t" r="r" b="b"/>
              <a:pathLst>
                <a:path w="4540250" h="1501139">
                  <a:moveTo>
                    <a:pt x="0" y="250190"/>
                  </a:moveTo>
                  <a:lnTo>
                    <a:pt x="4030" y="205218"/>
                  </a:lnTo>
                  <a:lnTo>
                    <a:pt x="15652" y="162890"/>
                  </a:lnTo>
                  <a:lnTo>
                    <a:pt x="34158" y="123914"/>
                  </a:lnTo>
                  <a:lnTo>
                    <a:pt x="58841" y="88995"/>
                  </a:lnTo>
                  <a:lnTo>
                    <a:pt x="88995" y="58841"/>
                  </a:lnTo>
                  <a:lnTo>
                    <a:pt x="123914" y="34158"/>
                  </a:lnTo>
                  <a:lnTo>
                    <a:pt x="162890" y="15652"/>
                  </a:lnTo>
                  <a:lnTo>
                    <a:pt x="205218" y="4030"/>
                  </a:lnTo>
                  <a:lnTo>
                    <a:pt x="250190" y="0"/>
                  </a:lnTo>
                  <a:lnTo>
                    <a:pt x="4289806" y="0"/>
                  </a:lnTo>
                  <a:lnTo>
                    <a:pt x="4334777" y="4030"/>
                  </a:lnTo>
                  <a:lnTo>
                    <a:pt x="4377105" y="15652"/>
                  </a:lnTo>
                  <a:lnTo>
                    <a:pt x="4416081" y="34158"/>
                  </a:lnTo>
                  <a:lnTo>
                    <a:pt x="4451000" y="58841"/>
                  </a:lnTo>
                  <a:lnTo>
                    <a:pt x="4481154" y="88995"/>
                  </a:lnTo>
                  <a:lnTo>
                    <a:pt x="4505837" y="123914"/>
                  </a:lnTo>
                  <a:lnTo>
                    <a:pt x="4524343" y="162890"/>
                  </a:lnTo>
                  <a:lnTo>
                    <a:pt x="4535965" y="205218"/>
                  </a:lnTo>
                  <a:lnTo>
                    <a:pt x="4539996" y="250190"/>
                  </a:lnTo>
                  <a:lnTo>
                    <a:pt x="4539996" y="1250937"/>
                  </a:lnTo>
                  <a:lnTo>
                    <a:pt x="4535965" y="1295913"/>
                  </a:lnTo>
                  <a:lnTo>
                    <a:pt x="4524343" y="1338243"/>
                  </a:lnTo>
                  <a:lnTo>
                    <a:pt x="4505837" y="1377221"/>
                  </a:lnTo>
                  <a:lnTo>
                    <a:pt x="4481154" y="1412142"/>
                  </a:lnTo>
                  <a:lnTo>
                    <a:pt x="4451000" y="1442297"/>
                  </a:lnTo>
                  <a:lnTo>
                    <a:pt x="4416081" y="1466981"/>
                  </a:lnTo>
                  <a:lnTo>
                    <a:pt x="4377105" y="1485487"/>
                  </a:lnTo>
                  <a:lnTo>
                    <a:pt x="4334777" y="1497109"/>
                  </a:lnTo>
                  <a:lnTo>
                    <a:pt x="4289806" y="1501140"/>
                  </a:lnTo>
                  <a:lnTo>
                    <a:pt x="250190" y="1501140"/>
                  </a:lnTo>
                  <a:lnTo>
                    <a:pt x="205218" y="1497109"/>
                  </a:lnTo>
                  <a:lnTo>
                    <a:pt x="162890" y="1485487"/>
                  </a:lnTo>
                  <a:lnTo>
                    <a:pt x="123914" y="1466981"/>
                  </a:lnTo>
                  <a:lnTo>
                    <a:pt x="88995" y="1442297"/>
                  </a:lnTo>
                  <a:lnTo>
                    <a:pt x="58841" y="1412142"/>
                  </a:lnTo>
                  <a:lnTo>
                    <a:pt x="34158" y="1377221"/>
                  </a:lnTo>
                  <a:lnTo>
                    <a:pt x="15652" y="1338243"/>
                  </a:lnTo>
                  <a:lnTo>
                    <a:pt x="4030" y="1295913"/>
                  </a:lnTo>
                  <a:lnTo>
                    <a:pt x="0" y="1250937"/>
                  </a:lnTo>
                  <a:lnTo>
                    <a:pt x="0" y="250190"/>
                  </a:lnTo>
                  <a:close/>
                </a:path>
              </a:pathLst>
            </a:custGeom>
            <a:ln w="28575">
              <a:solidFill>
                <a:srgbClr val="5DC9D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511555" y="5053710"/>
            <a:ext cx="422719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635" algn="ctr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готовность</a:t>
            </a:r>
            <a:r>
              <a:rPr sz="1600" spc="-3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к</a:t>
            </a:r>
            <a:r>
              <a:rPr sz="1600" spc="-2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самостоятельному</a:t>
            </a:r>
            <a:r>
              <a:rPr sz="1600" spc="-2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планированию</a:t>
            </a:r>
            <a:r>
              <a:rPr sz="1600" spc="-2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50" dirty="0">
                <a:solidFill>
                  <a:srgbClr val="1C2043"/>
                </a:solidFill>
                <a:latin typeface="Arial Narrow"/>
                <a:cs typeface="Arial Narrow"/>
              </a:rPr>
              <a:t>и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осуществлению</a:t>
            </a:r>
            <a:r>
              <a:rPr sz="1600" spc="-2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учебной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 деятельности</a:t>
            </a:r>
            <a:r>
              <a:rPr sz="1600" spc="-3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и</a:t>
            </a:r>
            <a:r>
              <a:rPr sz="1600" spc="-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организации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учебного</a:t>
            </a:r>
            <a:r>
              <a:rPr sz="1600" spc="-2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сотрудничества</a:t>
            </a:r>
            <a:r>
              <a:rPr sz="1600" spc="-1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с</a:t>
            </a:r>
            <a:r>
              <a:rPr sz="1600" spc="-1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педагогическими работниками</a:t>
            </a:r>
            <a:r>
              <a:rPr sz="1600" spc="-2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и</a:t>
            </a:r>
            <a:r>
              <a:rPr sz="1600" spc="-2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сверстниками,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к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участию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в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 построении индивидуальной</a:t>
            </a:r>
            <a:r>
              <a:rPr sz="1600" spc="1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образовательной</a:t>
            </a:r>
            <a:r>
              <a:rPr sz="1600" spc="-3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траектории</a:t>
            </a:r>
            <a:endParaRPr sz="1600">
              <a:latin typeface="Arial Narrow"/>
              <a:cs typeface="Arial Narrow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5027866" y="4915090"/>
            <a:ext cx="3703320" cy="1529715"/>
            <a:chOff x="5027866" y="4915090"/>
            <a:chExt cx="3703320" cy="1529715"/>
          </a:xfrm>
        </p:grpSpPr>
        <p:sp>
          <p:nvSpPr>
            <p:cNvPr id="36" name="object 36"/>
            <p:cNvSpPr/>
            <p:nvPr/>
          </p:nvSpPr>
          <p:spPr>
            <a:xfrm>
              <a:off x="5042153" y="4929378"/>
              <a:ext cx="3674745" cy="1501140"/>
            </a:xfrm>
            <a:custGeom>
              <a:avLst/>
              <a:gdLst/>
              <a:ahLst/>
              <a:cxnLst/>
              <a:rect l="l" t="t" r="r" b="b"/>
              <a:pathLst>
                <a:path w="3674745" h="1501139">
                  <a:moveTo>
                    <a:pt x="3424174" y="0"/>
                  </a:moveTo>
                  <a:lnTo>
                    <a:pt x="250190" y="0"/>
                  </a:lnTo>
                  <a:lnTo>
                    <a:pt x="205218" y="4030"/>
                  </a:lnTo>
                  <a:lnTo>
                    <a:pt x="162890" y="15652"/>
                  </a:lnTo>
                  <a:lnTo>
                    <a:pt x="123914" y="34158"/>
                  </a:lnTo>
                  <a:lnTo>
                    <a:pt x="88995" y="58841"/>
                  </a:lnTo>
                  <a:lnTo>
                    <a:pt x="58841" y="88995"/>
                  </a:lnTo>
                  <a:lnTo>
                    <a:pt x="34158" y="123914"/>
                  </a:lnTo>
                  <a:lnTo>
                    <a:pt x="15652" y="162890"/>
                  </a:lnTo>
                  <a:lnTo>
                    <a:pt x="4030" y="205218"/>
                  </a:lnTo>
                  <a:lnTo>
                    <a:pt x="0" y="250190"/>
                  </a:lnTo>
                  <a:lnTo>
                    <a:pt x="0" y="1250950"/>
                  </a:lnTo>
                  <a:lnTo>
                    <a:pt x="4030" y="1295921"/>
                  </a:lnTo>
                  <a:lnTo>
                    <a:pt x="15652" y="1338249"/>
                  </a:lnTo>
                  <a:lnTo>
                    <a:pt x="34158" y="1377225"/>
                  </a:lnTo>
                  <a:lnTo>
                    <a:pt x="58841" y="1412144"/>
                  </a:lnTo>
                  <a:lnTo>
                    <a:pt x="88995" y="1442298"/>
                  </a:lnTo>
                  <a:lnTo>
                    <a:pt x="123914" y="1466981"/>
                  </a:lnTo>
                  <a:lnTo>
                    <a:pt x="162890" y="1485487"/>
                  </a:lnTo>
                  <a:lnTo>
                    <a:pt x="205218" y="1497109"/>
                  </a:lnTo>
                  <a:lnTo>
                    <a:pt x="250190" y="1501140"/>
                  </a:lnTo>
                  <a:lnTo>
                    <a:pt x="3424174" y="1501140"/>
                  </a:lnTo>
                  <a:lnTo>
                    <a:pt x="3469145" y="1497109"/>
                  </a:lnTo>
                  <a:lnTo>
                    <a:pt x="3511473" y="1485487"/>
                  </a:lnTo>
                  <a:lnTo>
                    <a:pt x="3550449" y="1466981"/>
                  </a:lnTo>
                  <a:lnTo>
                    <a:pt x="3585368" y="1442298"/>
                  </a:lnTo>
                  <a:lnTo>
                    <a:pt x="3615522" y="1412144"/>
                  </a:lnTo>
                  <a:lnTo>
                    <a:pt x="3640205" y="1377225"/>
                  </a:lnTo>
                  <a:lnTo>
                    <a:pt x="3658711" y="1338249"/>
                  </a:lnTo>
                  <a:lnTo>
                    <a:pt x="3670333" y="1295921"/>
                  </a:lnTo>
                  <a:lnTo>
                    <a:pt x="3674364" y="1250950"/>
                  </a:lnTo>
                  <a:lnTo>
                    <a:pt x="3674364" y="250190"/>
                  </a:lnTo>
                  <a:lnTo>
                    <a:pt x="3670333" y="205218"/>
                  </a:lnTo>
                  <a:lnTo>
                    <a:pt x="3658711" y="162890"/>
                  </a:lnTo>
                  <a:lnTo>
                    <a:pt x="3640205" y="123914"/>
                  </a:lnTo>
                  <a:lnTo>
                    <a:pt x="3615522" y="88995"/>
                  </a:lnTo>
                  <a:lnTo>
                    <a:pt x="3585368" y="58841"/>
                  </a:lnTo>
                  <a:lnTo>
                    <a:pt x="3550449" y="34158"/>
                  </a:lnTo>
                  <a:lnTo>
                    <a:pt x="3511473" y="15652"/>
                  </a:lnTo>
                  <a:lnTo>
                    <a:pt x="3469145" y="4030"/>
                  </a:lnTo>
                  <a:lnTo>
                    <a:pt x="3424174" y="0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042153" y="4929378"/>
              <a:ext cx="3674745" cy="1501140"/>
            </a:xfrm>
            <a:custGeom>
              <a:avLst/>
              <a:gdLst/>
              <a:ahLst/>
              <a:cxnLst/>
              <a:rect l="l" t="t" r="r" b="b"/>
              <a:pathLst>
                <a:path w="3674745" h="1501139">
                  <a:moveTo>
                    <a:pt x="0" y="250190"/>
                  </a:moveTo>
                  <a:lnTo>
                    <a:pt x="4030" y="205218"/>
                  </a:lnTo>
                  <a:lnTo>
                    <a:pt x="15652" y="162890"/>
                  </a:lnTo>
                  <a:lnTo>
                    <a:pt x="34158" y="123914"/>
                  </a:lnTo>
                  <a:lnTo>
                    <a:pt x="58841" y="88995"/>
                  </a:lnTo>
                  <a:lnTo>
                    <a:pt x="88995" y="58841"/>
                  </a:lnTo>
                  <a:lnTo>
                    <a:pt x="123914" y="34158"/>
                  </a:lnTo>
                  <a:lnTo>
                    <a:pt x="162890" y="15652"/>
                  </a:lnTo>
                  <a:lnTo>
                    <a:pt x="205218" y="4030"/>
                  </a:lnTo>
                  <a:lnTo>
                    <a:pt x="250190" y="0"/>
                  </a:lnTo>
                  <a:lnTo>
                    <a:pt x="3424174" y="0"/>
                  </a:lnTo>
                  <a:lnTo>
                    <a:pt x="3469145" y="4030"/>
                  </a:lnTo>
                  <a:lnTo>
                    <a:pt x="3511473" y="15652"/>
                  </a:lnTo>
                  <a:lnTo>
                    <a:pt x="3550449" y="34158"/>
                  </a:lnTo>
                  <a:lnTo>
                    <a:pt x="3585368" y="58841"/>
                  </a:lnTo>
                  <a:lnTo>
                    <a:pt x="3615522" y="88995"/>
                  </a:lnTo>
                  <a:lnTo>
                    <a:pt x="3640205" y="123914"/>
                  </a:lnTo>
                  <a:lnTo>
                    <a:pt x="3658711" y="162890"/>
                  </a:lnTo>
                  <a:lnTo>
                    <a:pt x="3670333" y="205218"/>
                  </a:lnTo>
                  <a:lnTo>
                    <a:pt x="3674364" y="250190"/>
                  </a:lnTo>
                  <a:lnTo>
                    <a:pt x="3674364" y="1250950"/>
                  </a:lnTo>
                  <a:lnTo>
                    <a:pt x="3670333" y="1295921"/>
                  </a:lnTo>
                  <a:lnTo>
                    <a:pt x="3658711" y="1338249"/>
                  </a:lnTo>
                  <a:lnTo>
                    <a:pt x="3640205" y="1377225"/>
                  </a:lnTo>
                  <a:lnTo>
                    <a:pt x="3615522" y="1412144"/>
                  </a:lnTo>
                  <a:lnTo>
                    <a:pt x="3585368" y="1442298"/>
                  </a:lnTo>
                  <a:lnTo>
                    <a:pt x="3550449" y="1466981"/>
                  </a:lnTo>
                  <a:lnTo>
                    <a:pt x="3511473" y="1485487"/>
                  </a:lnTo>
                  <a:lnTo>
                    <a:pt x="3469145" y="1497109"/>
                  </a:lnTo>
                  <a:lnTo>
                    <a:pt x="3424174" y="1501140"/>
                  </a:lnTo>
                  <a:lnTo>
                    <a:pt x="250190" y="1501140"/>
                  </a:lnTo>
                  <a:lnTo>
                    <a:pt x="205218" y="1497109"/>
                  </a:lnTo>
                  <a:lnTo>
                    <a:pt x="162890" y="1485487"/>
                  </a:lnTo>
                  <a:lnTo>
                    <a:pt x="123914" y="1466981"/>
                  </a:lnTo>
                  <a:lnTo>
                    <a:pt x="88995" y="1442298"/>
                  </a:lnTo>
                  <a:lnTo>
                    <a:pt x="58841" y="1412144"/>
                  </a:lnTo>
                  <a:lnTo>
                    <a:pt x="34158" y="1377225"/>
                  </a:lnTo>
                  <a:lnTo>
                    <a:pt x="15652" y="1338249"/>
                  </a:lnTo>
                  <a:lnTo>
                    <a:pt x="4030" y="1295921"/>
                  </a:lnTo>
                  <a:lnTo>
                    <a:pt x="0" y="1250950"/>
                  </a:lnTo>
                  <a:lnTo>
                    <a:pt x="0" y="250190"/>
                  </a:lnTo>
                  <a:close/>
                </a:path>
              </a:pathLst>
            </a:custGeom>
            <a:ln w="28575">
              <a:solidFill>
                <a:srgbClr val="5DC9D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5349366" y="4931790"/>
            <a:ext cx="3055620" cy="1000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540" algn="ctr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овладение</a:t>
            </a:r>
            <a:r>
              <a:rPr sz="1600" spc="-6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навыками</a:t>
            </a:r>
            <a:r>
              <a:rPr sz="1600" spc="-3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работы</a:t>
            </a:r>
            <a:r>
              <a:rPr sz="1600" spc="-5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50" dirty="0">
                <a:solidFill>
                  <a:srgbClr val="1C2043"/>
                </a:solidFill>
                <a:latin typeface="Arial Narrow"/>
                <a:cs typeface="Arial Narrow"/>
              </a:rPr>
              <a:t>с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информацией:</a:t>
            </a:r>
            <a:r>
              <a:rPr sz="1600" spc="-5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восприятие</a:t>
            </a:r>
            <a:r>
              <a:rPr sz="1600" spc="-3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и</a:t>
            </a:r>
            <a:r>
              <a:rPr sz="1600" spc="-4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создание информационных</a:t>
            </a:r>
            <a:r>
              <a:rPr sz="1600" spc="-2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текстов</a:t>
            </a:r>
            <a:r>
              <a:rPr sz="1600" spc="-4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в</a:t>
            </a:r>
            <a:r>
              <a:rPr sz="1600" spc="-2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различных форматах,</a:t>
            </a:r>
            <a:r>
              <a:rPr sz="1600" spc="-5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в</a:t>
            </a:r>
            <a:r>
              <a:rPr sz="1600" spc="-1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том</a:t>
            </a:r>
            <a:r>
              <a:rPr sz="1600" spc="-1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числе</a:t>
            </a:r>
            <a:r>
              <a:rPr sz="1600" spc="-2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цифровых,</a:t>
            </a:r>
            <a:r>
              <a:rPr sz="1600" spc="-2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50" dirty="0">
                <a:solidFill>
                  <a:srgbClr val="1C2043"/>
                </a:solidFill>
                <a:latin typeface="Arial Narrow"/>
                <a:cs typeface="Arial Narrow"/>
              </a:rPr>
              <a:t>с</a:t>
            </a:r>
            <a:endParaRPr sz="1600">
              <a:latin typeface="Arial Narrow"/>
              <a:cs typeface="Arial Narrow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413375" y="5906820"/>
            <a:ext cx="29298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учетом</a:t>
            </a:r>
            <a:r>
              <a:rPr sz="1600" spc="-5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назначения</a:t>
            </a:r>
            <a:r>
              <a:rPr sz="1600" spc="-5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информации</a:t>
            </a:r>
            <a:r>
              <a:rPr sz="1600" spc="-4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C2043"/>
                </a:solidFill>
                <a:latin typeface="Arial Narrow"/>
                <a:cs typeface="Arial Narrow"/>
              </a:rPr>
              <a:t>и</a:t>
            </a:r>
            <a:r>
              <a:rPr sz="1600" spc="-4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25" dirty="0">
                <a:solidFill>
                  <a:srgbClr val="1C2043"/>
                </a:solidFill>
                <a:latin typeface="Arial Narrow"/>
                <a:cs typeface="Arial Narrow"/>
              </a:rPr>
              <a:t>ее</a:t>
            </a:r>
            <a:endParaRPr sz="1600">
              <a:latin typeface="Arial Narrow"/>
              <a:cs typeface="Arial Narrow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111366" y="6151270"/>
            <a:ext cx="15341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целевой</a:t>
            </a:r>
            <a:r>
              <a:rPr sz="1600" spc="-3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spc="-10" dirty="0">
                <a:solidFill>
                  <a:srgbClr val="1C2043"/>
                </a:solidFill>
                <a:latin typeface="Arial Narrow"/>
                <a:cs typeface="Arial Narrow"/>
              </a:rPr>
              <a:t>аудитории</a:t>
            </a:r>
            <a:endParaRPr sz="1600">
              <a:latin typeface="Arial Narrow"/>
              <a:cs typeface="Arial Narrow"/>
            </a:endParaRPr>
          </a:p>
        </p:txBody>
      </p:sp>
      <p:sp>
        <p:nvSpPr>
          <p:cNvPr id="41" name="object 41"/>
          <p:cNvSpPr txBox="1">
            <a:spLocks noGrp="1"/>
          </p:cNvSpPr>
          <p:nvPr>
            <p:ph type="title"/>
          </p:nvPr>
        </p:nvSpPr>
        <p:spPr>
          <a:xfrm>
            <a:off x="3429000" y="284988"/>
            <a:ext cx="5398135" cy="401320"/>
          </a:xfrm>
          <a:prstGeom prst="rect">
            <a:avLst/>
          </a:prstGeom>
          <a:solidFill>
            <a:srgbClr val="FFDFAB"/>
          </a:solidFill>
        </p:spPr>
        <p:txBody>
          <a:bodyPr vert="horz" wrap="square" lIns="0" tIns="4064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20"/>
              </a:spcBef>
            </a:pPr>
            <a:r>
              <a:rPr sz="2000" dirty="0"/>
              <a:t>Подготовить</a:t>
            </a:r>
            <a:r>
              <a:rPr sz="2000" spc="-60" dirty="0"/>
              <a:t> </a:t>
            </a:r>
            <a:r>
              <a:rPr sz="2000" dirty="0"/>
              <a:t>раздел</a:t>
            </a:r>
            <a:r>
              <a:rPr sz="2000" spc="-60" dirty="0"/>
              <a:t> </a:t>
            </a:r>
            <a:r>
              <a:rPr sz="2000" dirty="0"/>
              <a:t>«Планируемые</a:t>
            </a:r>
            <a:r>
              <a:rPr sz="2000" spc="-45" dirty="0"/>
              <a:t> </a:t>
            </a:r>
            <a:r>
              <a:rPr sz="2000" spc="-10" dirty="0"/>
              <a:t>результаты»</a:t>
            </a:r>
            <a:endParaRPr sz="2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5518" y="5215890"/>
            <a:ext cx="6643370" cy="923925"/>
          </a:xfrm>
          <a:custGeom>
            <a:avLst/>
            <a:gdLst/>
            <a:ahLst/>
            <a:cxnLst/>
            <a:rect l="l" t="t" r="r" b="b"/>
            <a:pathLst>
              <a:path w="6643370" h="923925">
                <a:moveTo>
                  <a:pt x="6643116" y="0"/>
                </a:moveTo>
                <a:lnTo>
                  <a:pt x="0" y="0"/>
                </a:lnTo>
                <a:lnTo>
                  <a:pt x="0" y="923544"/>
                </a:lnTo>
                <a:lnTo>
                  <a:pt x="6643116" y="923544"/>
                </a:lnTo>
                <a:lnTo>
                  <a:pt x="6643116" y="0"/>
                </a:lnTo>
                <a:close/>
              </a:path>
            </a:pathLst>
          </a:custGeom>
          <a:solidFill>
            <a:srgbClr val="F3F3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43884" y="284988"/>
            <a:ext cx="5157470" cy="401320"/>
          </a:xfrm>
          <a:prstGeom prst="rect">
            <a:avLst/>
          </a:prstGeom>
          <a:solidFill>
            <a:srgbClr val="FFDFAB"/>
          </a:solidFill>
        </p:spPr>
        <p:txBody>
          <a:bodyPr vert="horz" wrap="square" lIns="0" tIns="4064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20"/>
              </a:spcBef>
            </a:pPr>
            <a:r>
              <a:rPr sz="2000" dirty="0"/>
              <a:t>Содержание</a:t>
            </a:r>
            <a:r>
              <a:rPr sz="2000" spc="-60" dirty="0"/>
              <a:t> </a:t>
            </a:r>
            <a:r>
              <a:rPr sz="2000" dirty="0"/>
              <a:t>учебного</a:t>
            </a:r>
            <a:r>
              <a:rPr sz="2000" spc="-55" dirty="0"/>
              <a:t> </a:t>
            </a:r>
            <a:r>
              <a:rPr sz="2000" dirty="0"/>
              <a:t>предмета,</a:t>
            </a:r>
            <a:r>
              <a:rPr sz="2000" spc="-65" dirty="0"/>
              <a:t> </a:t>
            </a:r>
            <a:r>
              <a:rPr sz="2000" dirty="0"/>
              <a:t>курса,</a:t>
            </a:r>
            <a:r>
              <a:rPr sz="2000" spc="-35" dirty="0"/>
              <a:t> </a:t>
            </a:r>
            <a:r>
              <a:rPr sz="2000" spc="-10" dirty="0"/>
              <a:t>модуля</a:t>
            </a:r>
            <a:endParaRPr sz="2000"/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spc="-25" dirty="0"/>
              <a:pPr marL="38100">
                <a:lnSpc>
                  <a:spcPct val="100000"/>
                </a:lnSpc>
                <a:spcBef>
                  <a:spcPts val="20"/>
                </a:spcBef>
              </a:pPr>
              <a:t>9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357377" y="1215389"/>
            <a:ext cx="3644265" cy="646430"/>
          </a:xfrm>
          <a:prstGeom prst="rect">
            <a:avLst/>
          </a:prstGeom>
          <a:solidFill>
            <a:srgbClr val="F3F3F3"/>
          </a:solidFill>
          <a:ln w="28575">
            <a:solidFill>
              <a:srgbClr val="043C56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15"/>
              </a:spcBef>
            </a:pP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Описать</a:t>
            </a:r>
            <a:r>
              <a:rPr sz="1800" spc="-1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b="1" dirty="0">
                <a:solidFill>
                  <a:srgbClr val="1C2043"/>
                </a:solidFill>
                <a:latin typeface="Arial Narrow"/>
                <a:cs typeface="Arial Narrow"/>
              </a:rPr>
              <a:t>разделы</a:t>
            </a:r>
            <a:r>
              <a:rPr sz="1800" b="1" spc="-1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b="1" dirty="0">
                <a:solidFill>
                  <a:srgbClr val="1C2043"/>
                </a:solidFill>
                <a:latin typeface="Arial Narrow"/>
                <a:cs typeface="Arial Narrow"/>
              </a:rPr>
              <a:t>и/или</a:t>
            </a:r>
            <a:r>
              <a:rPr sz="1800" b="1" spc="-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b="1" spc="-20" dirty="0">
                <a:solidFill>
                  <a:srgbClr val="1C2043"/>
                </a:solidFill>
                <a:latin typeface="Arial Narrow"/>
                <a:cs typeface="Arial Narrow"/>
              </a:rPr>
              <a:t>темы</a:t>
            </a:r>
            <a:endParaRPr sz="1800">
              <a:latin typeface="Arial Narrow"/>
              <a:cs typeface="Arial Narrow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учебного</a:t>
            </a:r>
            <a:r>
              <a:rPr sz="1800" spc="-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предмета,</a:t>
            </a:r>
            <a:r>
              <a:rPr sz="1800" spc="1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модуля</a:t>
            </a:r>
            <a:r>
              <a:rPr sz="1800" spc="-2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или</a:t>
            </a:r>
            <a:r>
              <a:rPr sz="1800" spc="-2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spc="-10" dirty="0">
                <a:solidFill>
                  <a:srgbClr val="1C2043"/>
                </a:solidFill>
                <a:latin typeface="Arial Narrow"/>
                <a:cs typeface="Arial Narrow"/>
              </a:rPr>
              <a:t>курса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6615" y="1929383"/>
            <a:ext cx="3644265" cy="1754505"/>
          </a:xfrm>
          <a:prstGeom prst="rect">
            <a:avLst/>
          </a:prstGeom>
          <a:solidFill>
            <a:srgbClr val="DFF4F6"/>
          </a:solidFill>
        </p:spPr>
        <p:txBody>
          <a:bodyPr vert="horz" wrap="square" lIns="0" tIns="41275" rIns="0" bIns="0" rtlCol="0">
            <a:spAutoFit/>
          </a:bodyPr>
          <a:lstStyle/>
          <a:p>
            <a:pPr marL="265430" marR="193675" indent="-173990">
              <a:lnSpc>
                <a:spcPct val="100000"/>
              </a:lnSpc>
              <a:spcBef>
                <a:spcPts val="325"/>
              </a:spcBef>
              <a:buFont typeface="Wingdings"/>
              <a:buChar char=""/>
              <a:tabLst>
                <a:tab pos="266065" algn="l"/>
              </a:tabLst>
            </a:pP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содержательный раздел</a:t>
            </a:r>
            <a:r>
              <a:rPr sz="1800" spc="-2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spc="-10" dirty="0">
                <a:solidFill>
                  <a:srgbClr val="1C2043"/>
                </a:solidFill>
                <a:latin typeface="Arial Narrow"/>
                <a:cs typeface="Arial Narrow"/>
              </a:rPr>
              <a:t>примерной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ООП </a:t>
            </a:r>
            <a:r>
              <a:rPr sz="1800" spc="-50" dirty="0">
                <a:solidFill>
                  <a:srgbClr val="1C2043"/>
                </a:solidFill>
                <a:latin typeface="Arial Narrow"/>
                <a:cs typeface="Arial Narrow"/>
              </a:rPr>
              <a:t>;</a:t>
            </a:r>
            <a:endParaRPr sz="1800">
              <a:latin typeface="Arial Narrow"/>
              <a:cs typeface="Arial Narrow"/>
            </a:endParaRPr>
          </a:p>
          <a:p>
            <a:pPr marL="265430" marR="447040" indent="-173990">
              <a:lnSpc>
                <a:spcPct val="100000"/>
              </a:lnSpc>
              <a:buFont typeface="Wingdings"/>
              <a:buChar char=""/>
              <a:tabLst>
                <a:tab pos="266065" algn="l"/>
              </a:tabLst>
            </a:pP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описание</a:t>
            </a:r>
            <a:r>
              <a:rPr sz="1800" spc="-2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из</a:t>
            </a:r>
            <a:r>
              <a:rPr sz="1800" spc="-2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программ,</a:t>
            </a:r>
            <a:r>
              <a:rPr sz="1800" spc="-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spc="-10" dirty="0">
                <a:solidFill>
                  <a:srgbClr val="1C2043"/>
                </a:solidFill>
                <a:latin typeface="Arial Narrow"/>
                <a:cs typeface="Arial Narrow"/>
              </a:rPr>
              <a:t>которые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предлагают</a:t>
            </a:r>
            <a:r>
              <a:rPr sz="1800" spc="-1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авторы</a:t>
            </a:r>
            <a:r>
              <a:rPr sz="1800" spc="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учебников</a:t>
            </a:r>
            <a:r>
              <a:rPr sz="1800" spc="-1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spc="-25" dirty="0">
                <a:solidFill>
                  <a:srgbClr val="1C2043"/>
                </a:solidFill>
                <a:latin typeface="Arial Narrow"/>
                <a:cs typeface="Arial Narrow"/>
              </a:rPr>
              <a:t>из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федерального</a:t>
            </a:r>
            <a:r>
              <a:rPr sz="1800" spc="-1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spc="-10" dirty="0">
                <a:solidFill>
                  <a:srgbClr val="1C2043"/>
                </a:solidFill>
                <a:latin typeface="Arial Narrow"/>
                <a:cs typeface="Arial Narrow"/>
              </a:rPr>
              <a:t>перечня;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44517" y="1215389"/>
            <a:ext cx="4572000" cy="594393"/>
          </a:xfrm>
          <a:prstGeom prst="rect">
            <a:avLst/>
          </a:prstGeom>
          <a:solidFill>
            <a:srgbClr val="F3F3F3"/>
          </a:solidFill>
          <a:ln w="28575">
            <a:solidFill>
              <a:srgbClr val="043C56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15"/>
              </a:spcBef>
            </a:pPr>
            <a:r>
              <a:rPr sz="1800" dirty="0">
                <a:solidFill>
                  <a:srgbClr val="FF0000"/>
                </a:solidFill>
                <a:latin typeface="Arial Narrow"/>
                <a:cs typeface="Arial Narrow"/>
              </a:rPr>
              <a:t>Учесть</a:t>
            </a:r>
            <a:r>
              <a:rPr sz="1800" spc="-15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FF0000"/>
                </a:solidFill>
                <a:latin typeface="Arial Narrow"/>
                <a:cs typeface="Arial Narrow"/>
              </a:rPr>
              <a:t>в</a:t>
            </a:r>
            <a:r>
              <a:rPr sz="1800" spc="-30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FF0000"/>
                </a:solidFill>
                <a:latin typeface="Arial Narrow"/>
                <a:cs typeface="Arial Narrow"/>
              </a:rPr>
              <a:t>содержании</a:t>
            </a:r>
            <a:r>
              <a:rPr sz="1800" spc="-5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FF0000"/>
                </a:solidFill>
                <a:latin typeface="Arial Narrow"/>
                <a:cs typeface="Arial Narrow"/>
              </a:rPr>
              <a:t>рабочих</a:t>
            </a:r>
            <a:r>
              <a:rPr sz="1800" spc="15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Arial Narrow"/>
                <a:cs typeface="Arial Narrow"/>
              </a:rPr>
              <a:t>программ</a:t>
            </a:r>
            <a:endParaRPr sz="1800" dirty="0">
              <a:solidFill>
                <a:srgbClr val="FF0000"/>
              </a:solidFill>
              <a:latin typeface="Arial Narrow"/>
              <a:cs typeface="Arial Narrow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solidFill>
                  <a:srgbClr val="FF0000"/>
                </a:solidFill>
                <a:latin typeface="Arial Narrow"/>
                <a:cs typeface="Arial Narrow"/>
              </a:rPr>
              <a:t>концепции</a:t>
            </a:r>
            <a:r>
              <a:rPr sz="1800" b="1" spc="-40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 Narrow"/>
                <a:cs typeface="Arial Narrow"/>
              </a:rPr>
              <a:t>преподавания</a:t>
            </a:r>
            <a:r>
              <a:rPr sz="1800" b="1" spc="-10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 Narrow"/>
                <a:cs typeface="Arial Narrow"/>
              </a:rPr>
              <a:t>учебных</a:t>
            </a:r>
            <a:r>
              <a:rPr sz="1800" b="1" spc="-10" dirty="0">
                <a:solidFill>
                  <a:srgbClr val="FF0000"/>
                </a:solidFill>
                <a:latin typeface="Arial Narrow"/>
                <a:cs typeface="Arial Narrow"/>
              </a:rPr>
              <a:t> предметов</a:t>
            </a:r>
            <a:r>
              <a:rPr sz="1800" spc="-10" dirty="0">
                <a:solidFill>
                  <a:srgbClr val="FF0000"/>
                </a:solidFill>
                <a:latin typeface="Arial Narrow"/>
                <a:cs typeface="Arial Narrow"/>
              </a:rPr>
              <a:t>.</a:t>
            </a:r>
            <a:endParaRPr sz="1800" dirty="0">
              <a:solidFill>
                <a:srgbClr val="FF0000"/>
              </a:solidFill>
              <a:latin typeface="Arial Narrow"/>
              <a:cs typeface="Arial Narro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43755" y="1929383"/>
            <a:ext cx="4572000" cy="1754505"/>
          </a:xfrm>
          <a:prstGeom prst="rect">
            <a:avLst/>
          </a:prstGeom>
          <a:solidFill>
            <a:srgbClr val="DFF4F6"/>
          </a:solidFill>
        </p:spPr>
        <p:txBody>
          <a:bodyPr vert="horz" wrap="square" lIns="0" tIns="4127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25"/>
              </a:spcBef>
            </a:pPr>
            <a:r>
              <a:rPr sz="1800" dirty="0">
                <a:solidFill>
                  <a:srgbClr val="FF0000"/>
                </a:solidFill>
                <a:latin typeface="Arial Narrow"/>
                <a:cs typeface="Arial Narrow"/>
              </a:rPr>
              <a:t>Всего</a:t>
            </a:r>
            <a:r>
              <a:rPr sz="1800" spc="-20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FF0000"/>
                </a:solidFill>
                <a:latin typeface="Arial Narrow"/>
                <a:cs typeface="Arial Narrow"/>
              </a:rPr>
              <a:t>утвердили</a:t>
            </a:r>
            <a:r>
              <a:rPr sz="1800" spc="10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FF0000"/>
                </a:solidFill>
                <a:latin typeface="Arial Narrow"/>
                <a:cs typeface="Arial Narrow"/>
              </a:rPr>
              <a:t>13 </a:t>
            </a:r>
            <a:r>
              <a:rPr sz="1800" spc="-10" dirty="0">
                <a:solidFill>
                  <a:srgbClr val="FF0000"/>
                </a:solidFill>
                <a:latin typeface="Arial Narrow"/>
                <a:cs typeface="Arial Narrow"/>
              </a:rPr>
              <a:t>концепций:</a:t>
            </a:r>
            <a:endParaRPr sz="1800" dirty="0">
              <a:solidFill>
                <a:srgbClr val="FF0000"/>
              </a:solidFill>
              <a:latin typeface="Arial Narrow"/>
              <a:cs typeface="Arial Narrow"/>
            </a:endParaRPr>
          </a:p>
          <a:p>
            <a:pPr marL="91440" marR="130810">
              <a:lnSpc>
                <a:spcPct val="100000"/>
              </a:lnSpc>
            </a:pPr>
            <a:r>
              <a:rPr sz="1800" dirty="0">
                <a:solidFill>
                  <a:srgbClr val="FF0000"/>
                </a:solidFill>
                <a:latin typeface="Arial Narrow"/>
                <a:cs typeface="Arial Narrow"/>
              </a:rPr>
              <a:t>по</a:t>
            </a:r>
            <a:r>
              <a:rPr sz="1800" spc="-10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FF0000"/>
                </a:solidFill>
                <a:latin typeface="Arial Narrow"/>
                <a:cs typeface="Arial Narrow"/>
              </a:rPr>
              <a:t>истории России,</a:t>
            </a:r>
            <a:r>
              <a:rPr sz="1800" spc="-15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FF0000"/>
                </a:solidFill>
                <a:latin typeface="Arial Narrow"/>
                <a:cs typeface="Arial Narrow"/>
              </a:rPr>
              <a:t>химии,</a:t>
            </a:r>
            <a:r>
              <a:rPr sz="1800" spc="-30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FF0000"/>
                </a:solidFill>
                <a:latin typeface="Arial Narrow"/>
                <a:cs typeface="Arial Narrow"/>
              </a:rPr>
              <a:t>физике,</a:t>
            </a:r>
            <a:r>
              <a:rPr sz="1800" spc="-5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Arial Narrow"/>
                <a:cs typeface="Arial Narrow"/>
              </a:rPr>
              <a:t>астрономии, </a:t>
            </a:r>
            <a:r>
              <a:rPr sz="1800" dirty="0">
                <a:solidFill>
                  <a:srgbClr val="FF0000"/>
                </a:solidFill>
                <a:latin typeface="Arial Narrow"/>
                <a:cs typeface="Arial Narrow"/>
              </a:rPr>
              <a:t>обществознанию, географии, ОБЖ,</a:t>
            </a:r>
            <a:r>
              <a:rPr sz="1800" spc="-45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Arial Narrow"/>
                <a:cs typeface="Arial Narrow"/>
              </a:rPr>
              <a:t>физкультуре, </a:t>
            </a:r>
            <a:r>
              <a:rPr sz="1800" dirty="0">
                <a:solidFill>
                  <a:srgbClr val="FF0000"/>
                </a:solidFill>
                <a:latin typeface="Arial Narrow"/>
                <a:cs typeface="Arial Narrow"/>
              </a:rPr>
              <a:t>искусству,</a:t>
            </a:r>
            <a:r>
              <a:rPr sz="1800" spc="-50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FF0000"/>
                </a:solidFill>
                <a:latin typeface="Arial Narrow"/>
                <a:cs typeface="Arial Narrow"/>
              </a:rPr>
              <a:t>технологии,</a:t>
            </a:r>
            <a:r>
              <a:rPr sz="1800" spc="-30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FF0000"/>
                </a:solidFill>
                <a:latin typeface="Arial Narrow"/>
                <a:cs typeface="Arial Narrow"/>
              </a:rPr>
              <a:t>русскому</a:t>
            </a:r>
            <a:r>
              <a:rPr sz="1800" spc="-30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FF0000"/>
                </a:solidFill>
                <a:latin typeface="Arial Narrow"/>
                <a:cs typeface="Arial Narrow"/>
              </a:rPr>
              <a:t>языку</a:t>
            </a:r>
            <a:r>
              <a:rPr sz="1800" spc="-25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1800" spc="-50" dirty="0">
                <a:solidFill>
                  <a:srgbClr val="FF0000"/>
                </a:solidFill>
                <a:latin typeface="Arial Narrow"/>
                <a:cs typeface="Arial Narrow"/>
              </a:rPr>
              <a:t>и </a:t>
            </a:r>
            <a:r>
              <a:rPr sz="1800" dirty="0">
                <a:solidFill>
                  <a:srgbClr val="FF0000"/>
                </a:solidFill>
                <a:latin typeface="Arial Narrow"/>
                <a:cs typeface="Arial Narrow"/>
              </a:rPr>
              <a:t>литературе,</a:t>
            </a:r>
            <a:r>
              <a:rPr sz="1800" spc="15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FF0000"/>
                </a:solidFill>
                <a:latin typeface="Arial Narrow"/>
                <a:cs typeface="Arial Narrow"/>
              </a:rPr>
              <a:t>математике, новому</a:t>
            </a:r>
            <a:r>
              <a:rPr sz="1800" spc="-10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FF0000"/>
                </a:solidFill>
                <a:latin typeface="Arial Narrow"/>
                <a:cs typeface="Arial Narrow"/>
              </a:rPr>
              <a:t>УМК</a:t>
            </a:r>
            <a:r>
              <a:rPr sz="1800" spc="-10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1800" spc="-25" dirty="0">
                <a:solidFill>
                  <a:srgbClr val="FF0000"/>
                </a:solidFill>
                <a:latin typeface="Arial Narrow"/>
                <a:cs typeface="Arial Narrow"/>
              </a:rPr>
              <a:t>по </a:t>
            </a:r>
            <a:r>
              <a:rPr sz="1800" dirty="0">
                <a:solidFill>
                  <a:srgbClr val="FF0000"/>
                </a:solidFill>
                <a:latin typeface="Arial Narrow"/>
                <a:cs typeface="Arial Narrow"/>
              </a:rPr>
              <a:t>отечественной</a:t>
            </a:r>
            <a:r>
              <a:rPr sz="1800" spc="-30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Arial Narrow"/>
                <a:cs typeface="Arial Narrow"/>
              </a:rPr>
              <a:t>истории.</a:t>
            </a:r>
            <a:endParaRPr sz="1800" dirty="0">
              <a:solidFill>
                <a:srgbClr val="FF0000"/>
              </a:solidFill>
              <a:latin typeface="Arial Narrow"/>
              <a:cs typeface="Arial Narrow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15518" y="4072890"/>
            <a:ext cx="7929880" cy="923925"/>
          </a:xfrm>
          <a:custGeom>
            <a:avLst/>
            <a:gdLst/>
            <a:ahLst/>
            <a:cxnLst/>
            <a:rect l="l" t="t" r="r" b="b"/>
            <a:pathLst>
              <a:path w="7929880" h="923925">
                <a:moveTo>
                  <a:pt x="0" y="923544"/>
                </a:moveTo>
                <a:lnTo>
                  <a:pt x="7929372" y="923544"/>
                </a:lnTo>
                <a:lnTo>
                  <a:pt x="7929372" y="0"/>
                </a:lnTo>
                <a:lnTo>
                  <a:pt x="0" y="0"/>
                </a:lnTo>
                <a:lnTo>
                  <a:pt x="0" y="923544"/>
                </a:lnTo>
                <a:close/>
              </a:path>
            </a:pathLst>
          </a:custGeom>
          <a:ln w="28575">
            <a:solidFill>
              <a:srgbClr val="FFCA7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244295" y="4101465"/>
            <a:ext cx="61995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Единственное</a:t>
            </a:r>
            <a:r>
              <a:rPr sz="1800" spc="35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дополнение</a:t>
            </a:r>
            <a:r>
              <a:rPr sz="1800" spc="37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к</a:t>
            </a:r>
            <a:r>
              <a:rPr sz="1800" spc="38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общей</a:t>
            </a:r>
            <a:r>
              <a:rPr sz="1800" spc="35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структуре</a:t>
            </a:r>
            <a:r>
              <a:rPr sz="1800" spc="37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рабочих</a:t>
            </a:r>
            <a:r>
              <a:rPr sz="1800" spc="37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программ</a:t>
            </a:r>
            <a:r>
              <a:rPr sz="1800" spc="37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spc="-50" dirty="0">
                <a:solidFill>
                  <a:srgbClr val="1C2043"/>
                </a:solidFill>
                <a:latin typeface="Arial Narrow"/>
                <a:cs typeface="Arial Narrow"/>
              </a:rPr>
              <a:t>–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618856" y="4101465"/>
            <a:ext cx="94741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7620" algn="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в</a:t>
            </a:r>
            <a:r>
              <a:rPr sz="1800" spc="38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spc="-10" dirty="0">
                <a:solidFill>
                  <a:srgbClr val="1C2043"/>
                </a:solidFill>
                <a:latin typeface="Arial Narrow"/>
                <a:cs typeface="Arial Narrow"/>
              </a:rPr>
              <a:t>рабочих</a:t>
            </a:r>
            <a:endParaRPr sz="1800">
              <a:latin typeface="Arial Narrow"/>
              <a:cs typeface="Arial Narrow"/>
            </a:endParaRPr>
          </a:p>
          <a:p>
            <a:pPr marR="5080" algn="r">
              <a:lnSpc>
                <a:spcPct val="100000"/>
              </a:lnSpc>
            </a:pPr>
            <a:r>
              <a:rPr sz="1800" b="1" spc="-10" dirty="0">
                <a:solidFill>
                  <a:srgbClr val="1C2043"/>
                </a:solidFill>
                <a:latin typeface="Arial Narrow"/>
                <a:cs typeface="Arial Narrow"/>
              </a:rPr>
              <a:t>формы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93191" y="4375784"/>
            <a:ext cx="683640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92860" algn="l"/>
                <a:tab pos="2109470" algn="l"/>
                <a:tab pos="3367404" algn="l"/>
                <a:tab pos="4864100" algn="l"/>
                <a:tab pos="6168390" algn="l"/>
              </a:tabLst>
            </a:pPr>
            <a:r>
              <a:rPr sz="1800" spc="-10" dirty="0">
                <a:solidFill>
                  <a:srgbClr val="1C2043"/>
                </a:solidFill>
                <a:latin typeface="Arial Narrow"/>
                <a:cs typeface="Arial Narrow"/>
              </a:rPr>
              <a:t>программах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	</a:t>
            </a:r>
            <a:r>
              <a:rPr sz="1800" spc="-10" dirty="0">
                <a:solidFill>
                  <a:srgbClr val="1C2043"/>
                </a:solidFill>
                <a:latin typeface="Arial Narrow"/>
                <a:cs typeface="Arial Narrow"/>
              </a:rPr>
              <a:t>курсов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	</a:t>
            </a:r>
            <a:r>
              <a:rPr sz="1800" spc="-10" dirty="0">
                <a:solidFill>
                  <a:srgbClr val="1C2043"/>
                </a:solidFill>
                <a:latin typeface="Arial Narrow"/>
                <a:cs typeface="Arial Narrow"/>
              </a:rPr>
              <a:t>внеурочной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	</a:t>
            </a:r>
            <a:r>
              <a:rPr sz="1800" spc="-10" dirty="0">
                <a:solidFill>
                  <a:srgbClr val="1C2043"/>
                </a:solidFill>
                <a:latin typeface="Arial Narrow"/>
                <a:cs typeface="Arial Narrow"/>
              </a:rPr>
              <a:t>деятельности,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	</a:t>
            </a:r>
            <a:r>
              <a:rPr sz="1800" spc="-10" dirty="0">
                <a:solidFill>
                  <a:srgbClr val="1C2043"/>
                </a:solidFill>
                <a:latin typeface="Arial Narrow"/>
                <a:cs typeface="Arial Narrow"/>
              </a:rPr>
              <a:t>необходимо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	</a:t>
            </a:r>
            <a:r>
              <a:rPr sz="1800" spc="-10" dirty="0">
                <a:solidFill>
                  <a:srgbClr val="1C2043"/>
                </a:solidFill>
                <a:latin typeface="Arial Narrow"/>
                <a:cs typeface="Arial Narrow"/>
              </a:rPr>
              <a:t>указать</a:t>
            </a:r>
            <a:endParaRPr sz="1800">
              <a:latin typeface="Arial Narrow"/>
              <a:cs typeface="Arial Narrow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1C2043"/>
                </a:solidFill>
                <a:latin typeface="Arial Narrow"/>
                <a:cs typeface="Arial Narrow"/>
              </a:rPr>
              <a:t>проведения</a:t>
            </a:r>
            <a:r>
              <a:rPr sz="1800" b="1" spc="1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b="1" dirty="0">
                <a:solidFill>
                  <a:srgbClr val="1C2043"/>
                </a:solidFill>
                <a:latin typeface="Arial Narrow"/>
                <a:cs typeface="Arial Narrow"/>
              </a:rPr>
              <a:t>занятий</a:t>
            </a:r>
            <a:r>
              <a:rPr sz="1800" b="1" spc="1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b="1" dirty="0">
                <a:solidFill>
                  <a:srgbClr val="1C2043"/>
                </a:solidFill>
                <a:latin typeface="Arial Narrow"/>
                <a:cs typeface="Arial Narrow"/>
              </a:rPr>
              <a:t>с</a:t>
            </a:r>
            <a:r>
              <a:rPr sz="1800" b="1" spc="-1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b="1" dirty="0">
                <a:solidFill>
                  <a:srgbClr val="1C2043"/>
                </a:solidFill>
                <a:latin typeface="Arial Narrow"/>
                <a:cs typeface="Arial Narrow"/>
              </a:rPr>
              <a:t>детьми</a:t>
            </a:r>
            <a:r>
              <a:rPr sz="1800" b="1" spc="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(</a:t>
            </a:r>
            <a:r>
              <a:rPr sz="1800" u="sng" dirty="0">
                <a:solidFill>
                  <a:srgbClr val="1C2043"/>
                </a:solidFill>
                <a:uFill>
                  <a:solidFill>
                    <a:srgbClr val="1C2043"/>
                  </a:solidFill>
                </a:uFill>
                <a:latin typeface="Arial Narrow"/>
                <a:cs typeface="Arial Narrow"/>
              </a:rPr>
              <a:t>п.</a:t>
            </a:r>
            <a:r>
              <a:rPr sz="1800" u="sng" spc="-15" dirty="0">
                <a:solidFill>
                  <a:srgbClr val="1C2043"/>
                </a:solidFill>
                <a:uFill>
                  <a:solidFill>
                    <a:srgbClr val="1C2043"/>
                  </a:solidFill>
                </a:uFill>
                <a:latin typeface="Arial Narrow"/>
                <a:cs typeface="Arial Narrow"/>
              </a:rPr>
              <a:t> </a:t>
            </a:r>
            <a:r>
              <a:rPr sz="1800" u="sng" dirty="0">
                <a:solidFill>
                  <a:srgbClr val="1C2043"/>
                </a:solidFill>
                <a:uFill>
                  <a:solidFill>
                    <a:srgbClr val="1C2043"/>
                  </a:solidFill>
                </a:uFill>
                <a:latin typeface="Arial Narrow"/>
                <a:cs typeface="Arial Narrow"/>
              </a:rPr>
              <a:t>31.1</a:t>
            </a:r>
            <a:r>
              <a:rPr sz="1800" u="sng" spc="10" dirty="0">
                <a:solidFill>
                  <a:srgbClr val="1C2043"/>
                </a:solidFill>
                <a:uFill>
                  <a:solidFill>
                    <a:srgbClr val="1C2043"/>
                  </a:solidFill>
                </a:uFill>
                <a:latin typeface="Arial Narrow"/>
                <a:cs typeface="Arial Narrow"/>
              </a:rPr>
              <a:t> </a:t>
            </a:r>
            <a:r>
              <a:rPr sz="1800" u="sng" dirty="0">
                <a:solidFill>
                  <a:srgbClr val="1C2043"/>
                </a:solidFill>
                <a:uFill>
                  <a:solidFill>
                    <a:srgbClr val="1C2043"/>
                  </a:solidFill>
                </a:uFill>
                <a:latin typeface="Arial Narrow"/>
                <a:cs typeface="Arial Narrow"/>
              </a:rPr>
              <a:t>ФГОС</a:t>
            </a:r>
            <a:r>
              <a:rPr sz="1800" u="sng" spc="-10" dirty="0">
                <a:solidFill>
                  <a:srgbClr val="1C2043"/>
                </a:solidFill>
                <a:uFill>
                  <a:solidFill>
                    <a:srgbClr val="1C2043"/>
                  </a:solidFill>
                </a:uFill>
                <a:latin typeface="Arial Narrow"/>
                <a:cs typeface="Arial Narrow"/>
              </a:rPr>
              <a:t> </a:t>
            </a:r>
            <a:r>
              <a:rPr sz="1800" u="sng" dirty="0">
                <a:solidFill>
                  <a:srgbClr val="1C2043"/>
                </a:solidFill>
                <a:uFill>
                  <a:solidFill>
                    <a:srgbClr val="1C2043"/>
                  </a:solidFill>
                </a:uFill>
                <a:latin typeface="Arial Narrow"/>
                <a:cs typeface="Arial Narrow"/>
              </a:rPr>
              <a:t>НОО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,</a:t>
            </a:r>
            <a:r>
              <a:rPr sz="1800" spc="-1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u="sng" dirty="0">
                <a:solidFill>
                  <a:srgbClr val="1C2043"/>
                </a:solidFill>
                <a:uFill>
                  <a:solidFill>
                    <a:srgbClr val="1C2043"/>
                  </a:solidFill>
                </a:uFill>
                <a:latin typeface="Arial Narrow"/>
                <a:cs typeface="Arial Narrow"/>
              </a:rPr>
              <a:t>п.</a:t>
            </a:r>
            <a:r>
              <a:rPr sz="1800" u="sng" spc="-5" dirty="0">
                <a:solidFill>
                  <a:srgbClr val="1C2043"/>
                </a:solidFill>
                <a:uFill>
                  <a:solidFill>
                    <a:srgbClr val="1C2043"/>
                  </a:solidFill>
                </a:uFill>
                <a:latin typeface="Arial Narrow"/>
                <a:cs typeface="Arial Narrow"/>
              </a:rPr>
              <a:t> </a:t>
            </a:r>
            <a:r>
              <a:rPr sz="1800" u="sng" dirty="0">
                <a:solidFill>
                  <a:srgbClr val="1C2043"/>
                </a:solidFill>
                <a:uFill>
                  <a:solidFill>
                    <a:srgbClr val="1C2043"/>
                  </a:solidFill>
                </a:uFill>
                <a:latin typeface="Arial Narrow"/>
                <a:cs typeface="Arial Narrow"/>
              </a:rPr>
              <a:t>32.1</a:t>
            </a:r>
            <a:r>
              <a:rPr sz="1800" u="sng" spc="15" dirty="0">
                <a:solidFill>
                  <a:srgbClr val="1C2043"/>
                </a:solidFill>
                <a:uFill>
                  <a:solidFill>
                    <a:srgbClr val="1C2043"/>
                  </a:solidFill>
                </a:uFill>
                <a:latin typeface="Arial Narrow"/>
                <a:cs typeface="Arial Narrow"/>
              </a:rPr>
              <a:t> </a:t>
            </a:r>
            <a:r>
              <a:rPr sz="1800" u="sng" dirty="0">
                <a:solidFill>
                  <a:srgbClr val="1C2043"/>
                </a:solidFill>
                <a:uFill>
                  <a:solidFill>
                    <a:srgbClr val="1C2043"/>
                  </a:solidFill>
                </a:uFill>
                <a:latin typeface="Arial Narrow"/>
                <a:cs typeface="Arial Narrow"/>
              </a:rPr>
              <a:t>ФГОС</a:t>
            </a:r>
            <a:r>
              <a:rPr sz="1800" u="sng" spc="-10" dirty="0">
                <a:solidFill>
                  <a:srgbClr val="1C2043"/>
                </a:solidFill>
                <a:uFill>
                  <a:solidFill>
                    <a:srgbClr val="1C2043"/>
                  </a:solidFill>
                </a:uFill>
                <a:latin typeface="Arial Narrow"/>
                <a:cs typeface="Arial Narrow"/>
              </a:rPr>
              <a:t> </a:t>
            </a:r>
            <a:r>
              <a:rPr sz="1800" u="sng" spc="-20" dirty="0">
                <a:solidFill>
                  <a:srgbClr val="1C2043"/>
                </a:solidFill>
                <a:uFill>
                  <a:solidFill>
                    <a:srgbClr val="1C2043"/>
                  </a:solidFill>
                </a:uFill>
                <a:latin typeface="Arial Narrow"/>
                <a:cs typeface="Arial Narrow"/>
              </a:rPr>
              <a:t>ООО</a:t>
            </a:r>
            <a:r>
              <a:rPr sz="1800" spc="-20" dirty="0">
                <a:solidFill>
                  <a:srgbClr val="1C2043"/>
                </a:solidFill>
                <a:latin typeface="Arial Narrow"/>
                <a:cs typeface="Arial Narrow"/>
              </a:rPr>
              <a:t>)</a:t>
            </a:r>
            <a:endParaRPr sz="1800">
              <a:latin typeface="Arial Narrow"/>
              <a:cs typeface="Arial Narrow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14718" y="3772090"/>
            <a:ext cx="600075" cy="600075"/>
            <a:chOff x="414718" y="3772090"/>
            <a:chExt cx="600075" cy="600075"/>
          </a:xfrm>
        </p:grpSpPr>
        <p:sp>
          <p:nvSpPr>
            <p:cNvPr id="13" name="object 13"/>
            <p:cNvSpPr/>
            <p:nvPr/>
          </p:nvSpPr>
          <p:spPr>
            <a:xfrm>
              <a:off x="429005" y="3786378"/>
              <a:ext cx="571500" cy="571500"/>
            </a:xfrm>
            <a:custGeom>
              <a:avLst/>
              <a:gdLst/>
              <a:ahLst/>
              <a:cxnLst/>
              <a:rect l="l" t="t" r="r" b="b"/>
              <a:pathLst>
                <a:path w="571500" h="571500">
                  <a:moveTo>
                    <a:pt x="285750" y="0"/>
                  </a:moveTo>
                  <a:lnTo>
                    <a:pt x="239401" y="3738"/>
                  </a:lnTo>
                  <a:lnTo>
                    <a:pt x="195432" y="14563"/>
                  </a:lnTo>
                  <a:lnTo>
                    <a:pt x="154433" y="31886"/>
                  </a:lnTo>
                  <a:lnTo>
                    <a:pt x="116991" y="55120"/>
                  </a:lnTo>
                  <a:lnTo>
                    <a:pt x="83696" y="83677"/>
                  </a:lnTo>
                  <a:lnTo>
                    <a:pt x="55134" y="116970"/>
                  </a:lnTo>
                  <a:lnTo>
                    <a:pt x="31895" y="154411"/>
                  </a:lnTo>
                  <a:lnTo>
                    <a:pt x="14568" y="195413"/>
                  </a:lnTo>
                  <a:lnTo>
                    <a:pt x="3740" y="239388"/>
                  </a:lnTo>
                  <a:lnTo>
                    <a:pt x="0" y="285750"/>
                  </a:lnTo>
                  <a:lnTo>
                    <a:pt x="3740" y="332111"/>
                  </a:lnTo>
                  <a:lnTo>
                    <a:pt x="14568" y="376086"/>
                  </a:lnTo>
                  <a:lnTo>
                    <a:pt x="31895" y="417088"/>
                  </a:lnTo>
                  <a:lnTo>
                    <a:pt x="55134" y="454529"/>
                  </a:lnTo>
                  <a:lnTo>
                    <a:pt x="83696" y="487822"/>
                  </a:lnTo>
                  <a:lnTo>
                    <a:pt x="116991" y="516379"/>
                  </a:lnTo>
                  <a:lnTo>
                    <a:pt x="154433" y="539613"/>
                  </a:lnTo>
                  <a:lnTo>
                    <a:pt x="195432" y="556936"/>
                  </a:lnTo>
                  <a:lnTo>
                    <a:pt x="239401" y="567761"/>
                  </a:lnTo>
                  <a:lnTo>
                    <a:pt x="285750" y="571500"/>
                  </a:lnTo>
                  <a:lnTo>
                    <a:pt x="332098" y="567761"/>
                  </a:lnTo>
                  <a:lnTo>
                    <a:pt x="376067" y="556936"/>
                  </a:lnTo>
                  <a:lnTo>
                    <a:pt x="417066" y="539613"/>
                  </a:lnTo>
                  <a:lnTo>
                    <a:pt x="454508" y="516379"/>
                  </a:lnTo>
                  <a:lnTo>
                    <a:pt x="487803" y="487822"/>
                  </a:lnTo>
                  <a:lnTo>
                    <a:pt x="516365" y="454529"/>
                  </a:lnTo>
                  <a:lnTo>
                    <a:pt x="539604" y="417088"/>
                  </a:lnTo>
                  <a:lnTo>
                    <a:pt x="556931" y="376086"/>
                  </a:lnTo>
                  <a:lnTo>
                    <a:pt x="567759" y="332111"/>
                  </a:lnTo>
                  <a:lnTo>
                    <a:pt x="571500" y="285750"/>
                  </a:lnTo>
                  <a:lnTo>
                    <a:pt x="567759" y="239388"/>
                  </a:lnTo>
                  <a:lnTo>
                    <a:pt x="556931" y="195413"/>
                  </a:lnTo>
                  <a:lnTo>
                    <a:pt x="539604" y="154411"/>
                  </a:lnTo>
                  <a:lnTo>
                    <a:pt x="516365" y="116970"/>
                  </a:lnTo>
                  <a:lnTo>
                    <a:pt x="487803" y="83677"/>
                  </a:lnTo>
                  <a:lnTo>
                    <a:pt x="454508" y="55120"/>
                  </a:lnTo>
                  <a:lnTo>
                    <a:pt x="417066" y="31886"/>
                  </a:lnTo>
                  <a:lnTo>
                    <a:pt x="376067" y="14563"/>
                  </a:lnTo>
                  <a:lnTo>
                    <a:pt x="332098" y="3738"/>
                  </a:lnTo>
                  <a:lnTo>
                    <a:pt x="285750" y="0"/>
                  </a:lnTo>
                  <a:close/>
                </a:path>
              </a:pathLst>
            </a:custGeom>
            <a:solidFill>
              <a:srgbClr val="FFDF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29005" y="3786378"/>
              <a:ext cx="571500" cy="571500"/>
            </a:xfrm>
            <a:custGeom>
              <a:avLst/>
              <a:gdLst/>
              <a:ahLst/>
              <a:cxnLst/>
              <a:rect l="l" t="t" r="r" b="b"/>
              <a:pathLst>
                <a:path w="571500" h="571500">
                  <a:moveTo>
                    <a:pt x="0" y="285750"/>
                  </a:moveTo>
                  <a:lnTo>
                    <a:pt x="3740" y="239388"/>
                  </a:lnTo>
                  <a:lnTo>
                    <a:pt x="14568" y="195413"/>
                  </a:lnTo>
                  <a:lnTo>
                    <a:pt x="31895" y="154411"/>
                  </a:lnTo>
                  <a:lnTo>
                    <a:pt x="55134" y="116970"/>
                  </a:lnTo>
                  <a:lnTo>
                    <a:pt x="83696" y="83677"/>
                  </a:lnTo>
                  <a:lnTo>
                    <a:pt x="116991" y="55120"/>
                  </a:lnTo>
                  <a:lnTo>
                    <a:pt x="154433" y="31886"/>
                  </a:lnTo>
                  <a:lnTo>
                    <a:pt x="195432" y="14563"/>
                  </a:lnTo>
                  <a:lnTo>
                    <a:pt x="239401" y="3738"/>
                  </a:lnTo>
                  <a:lnTo>
                    <a:pt x="285750" y="0"/>
                  </a:lnTo>
                  <a:lnTo>
                    <a:pt x="332098" y="3738"/>
                  </a:lnTo>
                  <a:lnTo>
                    <a:pt x="376067" y="14563"/>
                  </a:lnTo>
                  <a:lnTo>
                    <a:pt x="417066" y="31886"/>
                  </a:lnTo>
                  <a:lnTo>
                    <a:pt x="454508" y="55120"/>
                  </a:lnTo>
                  <a:lnTo>
                    <a:pt x="487803" y="83677"/>
                  </a:lnTo>
                  <a:lnTo>
                    <a:pt x="516365" y="116970"/>
                  </a:lnTo>
                  <a:lnTo>
                    <a:pt x="539604" y="154411"/>
                  </a:lnTo>
                  <a:lnTo>
                    <a:pt x="556931" y="195413"/>
                  </a:lnTo>
                  <a:lnTo>
                    <a:pt x="567759" y="239388"/>
                  </a:lnTo>
                  <a:lnTo>
                    <a:pt x="571500" y="285750"/>
                  </a:lnTo>
                  <a:lnTo>
                    <a:pt x="567759" y="332111"/>
                  </a:lnTo>
                  <a:lnTo>
                    <a:pt x="556931" y="376086"/>
                  </a:lnTo>
                  <a:lnTo>
                    <a:pt x="539604" y="417088"/>
                  </a:lnTo>
                  <a:lnTo>
                    <a:pt x="516365" y="454529"/>
                  </a:lnTo>
                  <a:lnTo>
                    <a:pt x="487803" y="487822"/>
                  </a:lnTo>
                  <a:lnTo>
                    <a:pt x="454508" y="516379"/>
                  </a:lnTo>
                  <a:lnTo>
                    <a:pt x="417066" y="539613"/>
                  </a:lnTo>
                  <a:lnTo>
                    <a:pt x="376067" y="556936"/>
                  </a:lnTo>
                  <a:lnTo>
                    <a:pt x="332098" y="567761"/>
                  </a:lnTo>
                  <a:lnTo>
                    <a:pt x="285750" y="571500"/>
                  </a:lnTo>
                  <a:lnTo>
                    <a:pt x="239401" y="567761"/>
                  </a:lnTo>
                  <a:lnTo>
                    <a:pt x="195432" y="556936"/>
                  </a:lnTo>
                  <a:lnTo>
                    <a:pt x="154433" y="539613"/>
                  </a:lnTo>
                  <a:lnTo>
                    <a:pt x="116991" y="516379"/>
                  </a:lnTo>
                  <a:lnTo>
                    <a:pt x="83696" y="487822"/>
                  </a:lnTo>
                  <a:lnTo>
                    <a:pt x="55134" y="454529"/>
                  </a:lnTo>
                  <a:lnTo>
                    <a:pt x="31895" y="417088"/>
                  </a:lnTo>
                  <a:lnTo>
                    <a:pt x="14568" y="376086"/>
                  </a:lnTo>
                  <a:lnTo>
                    <a:pt x="3740" y="332111"/>
                  </a:lnTo>
                  <a:lnTo>
                    <a:pt x="0" y="285750"/>
                  </a:lnTo>
                  <a:close/>
                </a:path>
              </a:pathLst>
            </a:custGeom>
            <a:ln w="28575">
              <a:solidFill>
                <a:srgbClr val="FFCA7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663041" y="3909441"/>
            <a:ext cx="101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1C2043"/>
                </a:solidFill>
                <a:latin typeface="Arial Black"/>
                <a:cs typeface="Arial Black"/>
              </a:rPr>
              <a:t>!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15518" y="5215890"/>
            <a:ext cx="6643370" cy="923925"/>
          </a:xfrm>
          <a:prstGeom prst="rect">
            <a:avLst/>
          </a:prstGeom>
          <a:ln w="28575">
            <a:solidFill>
              <a:srgbClr val="5DC9D1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90170" marR="83820" algn="just">
              <a:lnSpc>
                <a:spcPct val="100000"/>
              </a:lnSpc>
              <a:spcBef>
                <a:spcPts val="325"/>
              </a:spcBef>
            </a:pP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По</a:t>
            </a:r>
            <a:r>
              <a:rPr sz="1800" spc="15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желанию</a:t>
            </a:r>
            <a:r>
              <a:rPr sz="1800" spc="18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можно</a:t>
            </a:r>
            <a:r>
              <a:rPr sz="1800" spc="17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приложить</a:t>
            </a:r>
            <a:r>
              <a:rPr sz="1800" spc="18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к</a:t>
            </a:r>
            <a:r>
              <a:rPr sz="1800" spc="20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рабочей</a:t>
            </a:r>
            <a:r>
              <a:rPr sz="1800" spc="18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программе</a:t>
            </a:r>
            <a:r>
              <a:rPr sz="1800" spc="18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b="1" spc="-10" dirty="0">
                <a:solidFill>
                  <a:srgbClr val="1C2043"/>
                </a:solidFill>
                <a:latin typeface="Arial Narrow"/>
                <a:cs typeface="Arial Narrow"/>
              </a:rPr>
              <a:t>дополнительные </a:t>
            </a:r>
            <a:r>
              <a:rPr sz="1800" b="1" dirty="0">
                <a:solidFill>
                  <a:srgbClr val="1C2043"/>
                </a:solidFill>
                <a:latin typeface="Arial Narrow"/>
                <a:cs typeface="Arial Narrow"/>
              </a:rPr>
              <a:t>материалы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.</a:t>
            </a:r>
            <a:r>
              <a:rPr sz="1800" spc="23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Например,</a:t>
            </a:r>
            <a:r>
              <a:rPr sz="1800" spc="23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перечень</a:t>
            </a:r>
            <a:r>
              <a:rPr sz="1800" spc="25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оценочных,</a:t>
            </a:r>
            <a:r>
              <a:rPr sz="1800" spc="254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учебных</a:t>
            </a:r>
            <a:r>
              <a:rPr sz="1800" spc="25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и</a:t>
            </a:r>
            <a:r>
              <a:rPr sz="1800" spc="254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spc="-10" dirty="0">
                <a:solidFill>
                  <a:srgbClr val="1C2043"/>
                </a:solidFill>
                <a:latin typeface="Arial Narrow"/>
                <a:cs typeface="Arial Narrow"/>
              </a:rPr>
              <a:t>методических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материалов,</a:t>
            </a:r>
            <a:r>
              <a:rPr sz="1800" spc="-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которые</a:t>
            </a:r>
            <a:r>
              <a:rPr sz="1800" spc="1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планирует</a:t>
            </a:r>
            <a:r>
              <a:rPr sz="1800" spc="-2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использовать</a:t>
            </a:r>
            <a:r>
              <a:rPr sz="1800" spc="1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1C2043"/>
                </a:solidFill>
                <a:latin typeface="Arial Narrow"/>
                <a:cs typeface="Arial Narrow"/>
              </a:rPr>
              <a:t>в</a:t>
            </a:r>
            <a:r>
              <a:rPr sz="1800" spc="-2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800" spc="-10" dirty="0">
                <a:solidFill>
                  <a:srgbClr val="1C2043"/>
                </a:solidFill>
                <a:latin typeface="Arial Narrow"/>
                <a:cs typeface="Arial Narrow"/>
              </a:rPr>
              <a:t>работе</a:t>
            </a:r>
            <a:endParaRPr sz="18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242</TotalTime>
  <Words>1246</Words>
  <Application>Microsoft Office PowerPoint</Application>
  <PresentationFormat>Экран (4:3)</PresentationFormat>
  <Paragraphs>231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Calibri</vt:lpstr>
      <vt:lpstr>Times New Roman</vt:lpstr>
      <vt:lpstr>Symbol</vt:lpstr>
      <vt:lpstr>Arial Black</vt:lpstr>
      <vt:lpstr>Arial Narrow</vt:lpstr>
      <vt:lpstr>Arial</vt:lpstr>
      <vt:lpstr>Wingdings</vt:lpstr>
      <vt:lpstr>Tahoma</vt:lpstr>
      <vt:lpstr>Тема Office</vt:lpstr>
      <vt:lpstr>Презентация PowerPoint</vt:lpstr>
      <vt:lpstr>Презентация PowerPoint</vt:lpstr>
      <vt:lpstr>ЧТО НАМ НУЖНО ФОРМИРОВАТЬ И     РАЗВИВАТЬ В НАШИХ УЧЕНИКАХ     </vt:lpstr>
      <vt:lpstr>Изменения в обновленных ФГОС НОО и ООО</vt:lpstr>
      <vt:lpstr>Презентация PowerPoint</vt:lpstr>
      <vt:lpstr>КАК СОСТАВИТЬ РАБОЧУЮ ПРОГРАММУ</vt:lpstr>
      <vt:lpstr>Подготовить раздел «Планируемые результаты»</vt:lpstr>
      <vt:lpstr>Подготовить раздел «Планируемые результаты»</vt:lpstr>
      <vt:lpstr>Содержание учебного предмета, курса, модуля</vt:lpstr>
      <vt:lpstr>Тематическое планирование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Домашнее задание  замечательным  учителям,  с которым они легко справятся!  1.Выберите любую тему  Вашего предмета;  2.Предусмотрите виды деятельности (возьмите из Примерных рабочих программ, edsoo.ru);  3.Продумайте планируемые результаты для выбранной темы (по представленному выше образцу);  4.Подберите задания и вопросы, способствующие включению детей в предусмотренные виды деятельности и направленные на достижение запланированных результатов.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Школа</cp:lastModifiedBy>
  <cp:revision>20</cp:revision>
  <dcterms:created xsi:type="dcterms:W3CDTF">2021-12-23T06:29:20Z</dcterms:created>
  <dcterms:modified xsi:type="dcterms:W3CDTF">2022-06-25T08:39:46Z</dcterms:modified>
</cp:coreProperties>
</file>