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7" r:id="rId1"/>
  </p:sldMasterIdLst>
  <p:sldIdLst>
    <p:sldId id="256" r:id="rId2"/>
    <p:sldId id="267" r:id="rId3"/>
    <p:sldId id="270" r:id="rId4"/>
    <p:sldId id="274" r:id="rId5"/>
    <p:sldId id="276" r:id="rId6"/>
    <p:sldId id="284" r:id="rId7"/>
    <p:sldId id="285" r:id="rId8"/>
    <p:sldId id="286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Black" panose="020B0A04020102020204" pitchFamily="34" charset="0"/>
      <p:bold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2DC"/>
    <a:srgbClr val="3838F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74376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66706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03596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C2043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3F3F3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62906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412193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00560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662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16396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8C2F-EE76-48C2-A3D1-17865A647B14}" type="datetimeFigureOut">
              <a:rPr lang="ru-RU" smtClean="0"/>
              <a:pPr/>
              <a:t>25.06.2022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CE0B8-739F-4DE4-A45E-FCED1A8C1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5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201033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146970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lang="ru-RU" spc="-25" smtClean="0"/>
              <a:pPr marL="38100">
                <a:lnSpc>
                  <a:spcPct val="100000"/>
                </a:lnSpc>
                <a:spcBef>
                  <a:spcPts val="2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378834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5011" y="0"/>
            <a:ext cx="5619115" cy="6858000"/>
          </a:xfrm>
          <a:custGeom>
            <a:avLst/>
            <a:gdLst/>
            <a:ahLst/>
            <a:cxnLst/>
            <a:rect l="l" t="t" r="r" b="b"/>
            <a:pathLst>
              <a:path w="5619115" h="6858000">
                <a:moveTo>
                  <a:pt x="0" y="6858000"/>
                </a:moveTo>
                <a:lnTo>
                  <a:pt x="5618988" y="6858000"/>
                </a:lnTo>
                <a:lnTo>
                  <a:pt x="561898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0" y="3585865"/>
            <a:ext cx="81630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b="1" dirty="0">
              <a:solidFill>
                <a:srgbClr val="0000FF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346" y="2720416"/>
            <a:ext cx="66390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3600" dirty="0">
              <a:latin typeface="Arial Narrow"/>
              <a:cs typeface="Arial Narrow"/>
            </a:endParaRPr>
          </a:p>
        </p:txBody>
      </p:sp>
      <p:pic>
        <p:nvPicPr>
          <p:cNvPr id="25" name="Рисунок 24" descr="https://catherineasquithgallery.com/uploads/posts/2021-02/1613684132_37-p-fon-dlya-prezentatsii-list-bumagi-6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20" y="-914400"/>
            <a:ext cx="9361040" cy="792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docshape65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011" y="720090"/>
            <a:ext cx="258201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066800" y="2167890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" dirty="0" smtClean="0">
                <a:solidFill>
                  <a:srgbClr val="0000FF"/>
                </a:solidFill>
              </a:rPr>
              <a:t>ФГОС-2021 - путеводитель для повышения методического мастерства учителя </a:t>
            </a:r>
            <a:br>
              <a:rPr lang="ru-RU" sz="4000" b="1" spc="-10" dirty="0" smtClean="0">
                <a:solidFill>
                  <a:srgbClr val="0000FF"/>
                </a:solidFill>
              </a:rPr>
            </a:br>
            <a:r>
              <a:rPr lang="ru-RU" sz="4000" b="1" spc="-10" dirty="0" smtClean="0">
                <a:solidFill>
                  <a:srgbClr val="0000FF"/>
                </a:solidFill>
              </a:rPr>
              <a:t>и качества знаний обучающихся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533" y="284988"/>
            <a:ext cx="7888987" cy="595035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2400935" algn="ctr">
              <a:lnSpc>
                <a:spcPct val="100000"/>
              </a:lnSpc>
              <a:spcBef>
                <a:spcPts val="320"/>
              </a:spcBef>
            </a:pPr>
            <a:r>
              <a:rPr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/>
                <a:cs typeface="Arial Narrow"/>
              </a:rPr>
              <a:t>Тематическое планирование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10</a:t>
            </a:fld>
            <a:endParaRPr spc="-25" dirty="0"/>
          </a:p>
        </p:txBody>
      </p:sp>
      <p:grpSp>
        <p:nvGrpSpPr>
          <p:cNvPr id="3" name="object 3"/>
          <p:cNvGrpSpPr/>
          <p:nvPr/>
        </p:nvGrpSpPr>
        <p:grpSpPr>
          <a:xfrm>
            <a:off x="429005" y="1023366"/>
            <a:ext cx="8288020" cy="1597660"/>
            <a:chOff x="429005" y="1023366"/>
            <a:chExt cx="8288020" cy="1597660"/>
          </a:xfrm>
        </p:grpSpPr>
        <p:sp>
          <p:nvSpPr>
            <p:cNvPr id="4" name="object 4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8287511" y="0"/>
                  </a:moveTo>
                  <a:lnTo>
                    <a:pt x="0" y="0"/>
                  </a:lnTo>
                  <a:lnTo>
                    <a:pt x="0" y="1360932"/>
                  </a:lnTo>
                  <a:lnTo>
                    <a:pt x="8287511" y="1360932"/>
                  </a:lnTo>
                  <a:lnTo>
                    <a:pt x="8287511" y="0"/>
                  </a:lnTo>
                  <a:close/>
                </a:path>
              </a:pathLst>
            </a:custGeom>
            <a:solidFill>
              <a:srgbClr val="FFEBD4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005" y="1259586"/>
              <a:ext cx="8288020" cy="1361440"/>
            </a:xfrm>
            <a:custGeom>
              <a:avLst/>
              <a:gdLst/>
              <a:ahLst/>
              <a:cxnLst/>
              <a:rect l="l" t="t" r="r" b="b"/>
              <a:pathLst>
                <a:path w="8288020" h="1361439">
                  <a:moveTo>
                    <a:pt x="0" y="1360932"/>
                  </a:moveTo>
                  <a:lnTo>
                    <a:pt x="8287511" y="1360932"/>
                  </a:lnTo>
                  <a:lnTo>
                    <a:pt x="8287511" y="0"/>
                  </a:lnTo>
                  <a:lnTo>
                    <a:pt x="0" y="0"/>
                  </a:lnTo>
                  <a:lnTo>
                    <a:pt x="0" y="1360932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3532" y="1023366"/>
              <a:ext cx="7614667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6715252" y="0"/>
                  </a:moveTo>
                  <a:lnTo>
                    <a:pt x="78740" y="0"/>
                  </a:lnTo>
                  <a:lnTo>
                    <a:pt x="48091" y="6195"/>
                  </a:lnTo>
                  <a:lnTo>
                    <a:pt x="23063" y="23082"/>
                  </a:lnTo>
                  <a:lnTo>
                    <a:pt x="6188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88" y="424326"/>
                  </a:lnTo>
                  <a:lnTo>
                    <a:pt x="23063" y="449357"/>
                  </a:lnTo>
                  <a:lnTo>
                    <a:pt x="48091" y="466244"/>
                  </a:lnTo>
                  <a:lnTo>
                    <a:pt x="78740" y="472439"/>
                  </a:lnTo>
                  <a:lnTo>
                    <a:pt x="6715252" y="472439"/>
                  </a:lnTo>
                  <a:lnTo>
                    <a:pt x="6745878" y="466244"/>
                  </a:lnTo>
                  <a:lnTo>
                    <a:pt x="6770909" y="449357"/>
                  </a:lnTo>
                  <a:lnTo>
                    <a:pt x="6787796" y="424326"/>
                  </a:lnTo>
                  <a:lnTo>
                    <a:pt x="6793992" y="393700"/>
                  </a:lnTo>
                  <a:lnTo>
                    <a:pt x="6793992" y="78739"/>
                  </a:lnTo>
                  <a:lnTo>
                    <a:pt x="6787796" y="48113"/>
                  </a:lnTo>
                  <a:lnTo>
                    <a:pt x="6770909" y="23082"/>
                  </a:lnTo>
                  <a:lnTo>
                    <a:pt x="6745878" y="6195"/>
                  </a:lnTo>
                  <a:lnTo>
                    <a:pt x="67152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533" y="1023366"/>
              <a:ext cx="6794500" cy="472440"/>
            </a:xfrm>
            <a:custGeom>
              <a:avLst/>
              <a:gdLst/>
              <a:ahLst/>
              <a:cxnLst/>
              <a:rect l="l" t="t" r="r" b="b"/>
              <a:pathLst>
                <a:path w="6794500" h="472440">
                  <a:moveTo>
                    <a:pt x="0" y="78739"/>
                  </a:moveTo>
                  <a:lnTo>
                    <a:pt x="6188" y="48113"/>
                  </a:lnTo>
                  <a:lnTo>
                    <a:pt x="23063" y="23082"/>
                  </a:lnTo>
                  <a:lnTo>
                    <a:pt x="48091" y="6195"/>
                  </a:lnTo>
                  <a:lnTo>
                    <a:pt x="78740" y="0"/>
                  </a:lnTo>
                  <a:lnTo>
                    <a:pt x="6715252" y="0"/>
                  </a:lnTo>
                  <a:lnTo>
                    <a:pt x="6745878" y="6195"/>
                  </a:lnTo>
                  <a:lnTo>
                    <a:pt x="6770909" y="23082"/>
                  </a:lnTo>
                  <a:lnTo>
                    <a:pt x="6787796" y="48113"/>
                  </a:lnTo>
                  <a:lnTo>
                    <a:pt x="6793992" y="78739"/>
                  </a:lnTo>
                  <a:lnTo>
                    <a:pt x="6793992" y="393700"/>
                  </a:lnTo>
                  <a:lnTo>
                    <a:pt x="6787796" y="424326"/>
                  </a:lnTo>
                  <a:lnTo>
                    <a:pt x="6770909" y="449357"/>
                  </a:lnTo>
                  <a:lnTo>
                    <a:pt x="6745878" y="466244"/>
                  </a:lnTo>
                  <a:lnTo>
                    <a:pt x="6715252" y="472439"/>
                  </a:lnTo>
                  <a:lnTo>
                    <a:pt x="78740" y="472439"/>
                  </a:lnTo>
                  <a:lnTo>
                    <a:pt x="48091" y="466244"/>
                  </a:lnTo>
                  <a:lnTo>
                    <a:pt x="23063" y="449357"/>
                  </a:lnTo>
                  <a:lnTo>
                    <a:pt x="6188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8574">
              <a:solidFill>
                <a:srgbClr val="E7B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4718" y="2700718"/>
            <a:ext cx="8316595" cy="447675"/>
            <a:chOff x="414718" y="2700718"/>
            <a:chExt cx="8316595" cy="447675"/>
          </a:xfrm>
        </p:grpSpPr>
        <p:sp>
          <p:nvSpPr>
            <p:cNvPr id="9" name="object 9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8217662" y="0"/>
                  </a:moveTo>
                  <a:lnTo>
                    <a:pt x="69850" y="0"/>
                  </a:lnTo>
                  <a:lnTo>
                    <a:pt x="42658" y="5484"/>
                  </a:lnTo>
                  <a:lnTo>
                    <a:pt x="20456" y="20447"/>
                  </a:lnTo>
                  <a:lnTo>
                    <a:pt x="5488" y="42648"/>
                  </a:lnTo>
                  <a:lnTo>
                    <a:pt x="0" y="69850"/>
                  </a:lnTo>
                  <a:lnTo>
                    <a:pt x="0" y="349250"/>
                  </a:lnTo>
                  <a:lnTo>
                    <a:pt x="5488" y="376451"/>
                  </a:lnTo>
                  <a:lnTo>
                    <a:pt x="20456" y="398652"/>
                  </a:lnTo>
                  <a:lnTo>
                    <a:pt x="42658" y="413615"/>
                  </a:lnTo>
                  <a:lnTo>
                    <a:pt x="69850" y="419100"/>
                  </a:lnTo>
                  <a:lnTo>
                    <a:pt x="8217662" y="419100"/>
                  </a:lnTo>
                  <a:lnTo>
                    <a:pt x="8244863" y="413615"/>
                  </a:lnTo>
                  <a:lnTo>
                    <a:pt x="8267065" y="398653"/>
                  </a:lnTo>
                  <a:lnTo>
                    <a:pt x="8282027" y="376451"/>
                  </a:lnTo>
                  <a:lnTo>
                    <a:pt x="8287512" y="349250"/>
                  </a:lnTo>
                  <a:lnTo>
                    <a:pt x="8287512" y="69850"/>
                  </a:lnTo>
                  <a:lnTo>
                    <a:pt x="8282027" y="42648"/>
                  </a:lnTo>
                  <a:lnTo>
                    <a:pt x="8267065" y="20447"/>
                  </a:lnTo>
                  <a:lnTo>
                    <a:pt x="8244863" y="5484"/>
                  </a:lnTo>
                  <a:lnTo>
                    <a:pt x="8217662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9005" y="2715005"/>
              <a:ext cx="8288020" cy="419100"/>
            </a:xfrm>
            <a:custGeom>
              <a:avLst/>
              <a:gdLst/>
              <a:ahLst/>
              <a:cxnLst/>
              <a:rect l="l" t="t" r="r" b="b"/>
              <a:pathLst>
                <a:path w="8288020" h="419100">
                  <a:moveTo>
                    <a:pt x="0" y="69850"/>
                  </a:moveTo>
                  <a:lnTo>
                    <a:pt x="5488" y="42648"/>
                  </a:lnTo>
                  <a:lnTo>
                    <a:pt x="20456" y="20447"/>
                  </a:lnTo>
                  <a:lnTo>
                    <a:pt x="42658" y="5484"/>
                  </a:lnTo>
                  <a:lnTo>
                    <a:pt x="69850" y="0"/>
                  </a:lnTo>
                  <a:lnTo>
                    <a:pt x="8217662" y="0"/>
                  </a:lnTo>
                  <a:lnTo>
                    <a:pt x="8244863" y="5484"/>
                  </a:lnTo>
                  <a:lnTo>
                    <a:pt x="8267065" y="20447"/>
                  </a:lnTo>
                  <a:lnTo>
                    <a:pt x="8282027" y="42648"/>
                  </a:lnTo>
                  <a:lnTo>
                    <a:pt x="8287512" y="69850"/>
                  </a:lnTo>
                  <a:lnTo>
                    <a:pt x="8287512" y="349250"/>
                  </a:lnTo>
                  <a:lnTo>
                    <a:pt x="8282027" y="376451"/>
                  </a:lnTo>
                  <a:lnTo>
                    <a:pt x="8267065" y="398653"/>
                  </a:lnTo>
                  <a:lnTo>
                    <a:pt x="8244863" y="413615"/>
                  </a:lnTo>
                  <a:lnTo>
                    <a:pt x="8217662" y="419100"/>
                  </a:lnTo>
                  <a:lnTo>
                    <a:pt x="69850" y="419100"/>
                  </a:lnTo>
                  <a:lnTo>
                    <a:pt x="42658" y="413615"/>
                  </a:lnTo>
                  <a:lnTo>
                    <a:pt x="20456" y="398652"/>
                  </a:lnTo>
                  <a:lnTo>
                    <a:pt x="5488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3533" y="1106499"/>
            <a:ext cx="7191857" cy="20024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В</a:t>
            </a:r>
            <a:r>
              <a:rPr b="1" spc="-5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этом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разделе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учителя</a:t>
            </a:r>
            <a:r>
              <a:rPr b="1" spc="-3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должны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отразить</a:t>
            </a:r>
            <a:r>
              <a:rPr b="1" spc="-4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3838F6"/>
                </a:solidFill>
                <a:latin typeface="Arial Narrow"/>
                <a:cs typeface="Arial Narrow"/>
              </a:rPr>
              <a:t>три</a:t>
            </a:r>
            <a:r>
              <a:rPr b="1" spc="-4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spc="-10" dirty="0">
                <a:solidFill>
                  <a:srgbClr val="3838F6"/>
                </a:solidFill>
                <a:latin typeface="Arial Narrow"/>
                <a:cs typeface="Arial Narrow"/>
              </a:rPr>
              <a:t>обязательных</a:t>
            </a:r>
            <a:r>
              <a:rPr b="1" spc="-3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b="1" spc="-10" dirty="0">
                <a:solidFill>
                  <a:srgbClr val="3838F6"/>
                </a:solidFill>
                <a:latin typeface="Arial Narrow"/>
                <a:cs typeface="Arial Narrow"/>
              </a:rPr>
              <a:t>элемента:</a:t>
            </a:r>
            <a:endParaRPr dirty="0">
              <a:solidFill>
                <a:srgbClr val="3838F6"/>
              </a:solidFill>
              <a:latin typeface="Arial Narrow"/>
              <a:cs typeface="Arial Narrow"/>
            </a:endParaRPr>
          </a:p>
          <a:p>
            <a:pPr marL="184785" indent="-172720">
              <a:lnSpc>
                <a:spcPct val="100000"/>
              </a:lnSpc>
              <a:spcBef>
                <a:spcPts val="1535"/>
              </a:spcBef>
              <a:buChar char="•"/>
              <a:tabLst>
                <a:tab pos="185420" algn="l"/>
              </a:tabLst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тем,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планируемых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учениками;</a:t>
            </a:r>
            <a:endParaRPr sz="1600" dirty="0">
              <a:latin typeface="Arial Narrow"/>
              <a:cs typeface="Arial Narrow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количество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академических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часов,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отводимых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темы;</a:t>
            </a:r>
            <a:endParaRPr sz="1600" dirty="0">
              <a:latin typeface="Arial Narrow"/>
              <a:cs typeface="Arial Narrow"/>
            </a:endParaRPr>
          </a:p>
          <a:p>
            <a:pPr marL="184785" marR="492759" indent="-172720">
              <a:lnSpc>
                <a:spcPts val="16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информацию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об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 учебно-методических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материалах,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которые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можно использовать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при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изучении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темы</a:t>
            </a:r>
            <a:endParaRPr sz="16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Arial Narrow"/>
              <a:cs typeface="Arial Narrow"/>
            </a:endParaRPr>
          </a:p>
          <a:p>
            <a:pPr marL="61594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качестве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электронных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учебно-методических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материалов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учителя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могут</a:t>
            </a:r>
            <a:r>
              <a:rPr sz="16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указать:</a:t>
            </a:r>
            <a:endParaRPr sz="1600" dirty="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240214"/>
            <a:ext cx="2743200" cy="632460"/>
            <a:chOff x="414718" y="3240214"/>
            <a:chExt cx="2743200" cy="632460"/>
          </a:xfrm>
        </p:grpSpPr>
        <p:sp>
          <p:nvSpPr>
            <p:cNvPr id="13" name="object 13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4" y="0"/>
                  </a:lnTo>
                  <a:lnTo>
                    <a:pt x="61432" y="7911"/>
                  </a:lnTo>
                  <a:lnTo>
                    <a:pt x="29460" y="29479"/>
                  </a:lnTo>
                  <a:lnTo>
                    <a:pt x="7904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04" y="542049"/>
                  </a:lnTo>
                  <a:lnTo>
                    <a:pt x="29460" y="574024"/>
                  </a:lnTo>
                  <a:lnTo>
                    <a:pt x="61432" y="595592"/>
                  </a:lnTo>
                  <a:lnTo>
                    <a:pt x="100584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4" y="502920"/>
                  </a:lnTo>
                  <a:lnTo>
                    <a:pt x="2714244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04" y="61454"/>
                  </a:lnTo>
                  <a:lnTo>
                    <a:pt x="29460" y="29479"/>
                  </a:lnTo>
                  <a:lnTo>
                    <a:pt x="61432" y="7911"/>
                  </a:lnTo>
                  <a:lnTo>
                    <a:pt x="100584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4" y="100584"/>
                  </a:lnTo>
                  <a:lnTo>
                    <a:pt x="2714244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4" y="603504"/>
                  </a:lnTo>
                  <a:lnTo>
                    <a:pt x="61432" y="595592"/>
                  </a:lnTo>
                  <a:lnTo>
                    <a:pt x="29460" y="574024"/>
                  </a:lnTo>
                  <a:lnTo>
                    <a:pt x="7904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8048" y="3417189"/>
            <a:ext cx="2295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мультимедийные</a:t>
            </a:r>
            <a:r>
              <a:rPr sz="16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43846" y="3240214"/>
            <a:ext cx="2743200" cy="632460"/>
            <a:chOff x="3343846" y="3240214"/>
            <a:chExt cx="2743200" cy="632460"/>
          </a:xfrm>
        </p:grpSpPr>
        <p:sp>
          <p:nvSpPr>
            <p:cNvPr id="17" name="object 17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583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3" y="603504"/>
                  </a:lnTo>
                  <a:lnTo>
                    <a:pt x="2613660" y="603504"/>
                  </a:lnTo>
                  <a:lnTo>
                    <a:pt x="2652789" y="595592"/>
                  </a:lnTo>
                  <a:lnTo>
                    <a:pt x="2684764" y="574024"/>
                  </a:lnTo>
                  <a:lnTo>
                    <a:pt x="2706332" y="542049"/>
                  </a:lnTo>
                  <a:lnTo>
                    <a:pt x="2714243" y="502920"/>
                  </a:lnTo>
                  <a:lnTo>
                    <a:pt x="2714243" y="100584"/>
                  </a:lnTo>
                  <a:lnTo>
                    <a:pt x="2706332" y="61454"/>
                  </a:lnTo>
                  <a:lnTo>
                    <a:pt x="2684764" y="29479"/>
                  </a:lnTo>
                  <a:lnTo>
                    <a:pt x="2652789" y="7911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8134" y="3254501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3" y="0"/>
                  </a:lnTo>
                  <a:lnTo>
                    <a:pt x="2613660" y="0"/>
                  </a:lnTo>
                  <a:lnTo>
                    <a:pt x="2652789" y="7911"/>
                  </a:lnTo>
                  <a:lnTo>
                    <a:pt x="2684764" y="29479"/>
                  </a:lnTo>
                  <a:lnTo>
                    <a:pt x="2706332" y="61454"/>
                  </a:lnTo>
                  <a:lnTo>
                    <a:pt x="2714243" y="100584"/>
                  </a:lnTo>
                  <a:lnTo>
                    <a:pt x="2714243" y="502920"/>
                  </a:lnTo>
                  <a:lnTo>
                    <a:pt x="2706332" y="542049"/>
                  </a:lnTo>
                  <a:lnTo>
                    <a:pt x="2684764" y="574024"/>
                  </a:lnTo>
                  <a:lnTo>
                    <a:pt x="2652789" y="595592"/>
                  </a:lnTo>
                  <a:lnTo>
                    <a:pt x="2613660" y="603504"/>
                  </a:lnTo>
                  <a:lnTo>
                    <a:pt x="100583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750309" y="3295269"/>
            <a:ext cx="19297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785" marR="5080" indent="-55372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учебники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задачники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44602" y="3240214"/>
            <a:ext cx="2386330" cy="632460"/>
            <a:chOff x="6344602" y="3240214"/>
            <a:chExt cx="2386330" cy="632460"/>
          </a:xfrm>
        </p:grpSpPr>
        <p:sp>
          <p:nvSpPr>
            <p:cNvPr id="21" name="object 21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2257043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4" y="603504"/>
                  </a:lnTo>
                  <a:lnTo>
                    <a:pt x="2257043" y="603504"/>
                  </a:lnTo>
                  <a:lnTo>
                    <a:pt x="2296173" y="595592"/>
                  </a:lnTo>
                  <a:lnTo>
                    <a:pt x="2328148" y="574024"/>
                  </a:lnTo>
                  <a:lnTo>
                    <a:pt x="2349716" y="542049"/>
                  </a:lnTo>
                  <a:lnTo>
                    <a:pt x="2357628" y="502920"/>
                  </a:lnTo>
                  <a:lnTo>
                    <a:pt x="2357628" y="100584"/>
                  </a:lnTo>
                  <a:lnTo>
                    <a:pt x="2349716" y="61454"/>
                  </a:lnTo>
                  <a:lnTo>
                    <a:pt x="2328148" y="29479"/>
                  </a:lnTo>
                  <a:lnTo>
                    <a:pt x="2296173" y="7911"/>
                  </a:lnTo>
                  <a:lnTo>
                    <a:pt x="225704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8890" y="3254501"/>
              <a:ext cx="2357755" cy="603885"/>
            </a:xfrm>
            <a:custGeom>
              <a:avLst/>
              <a:gdLst/>
              <a:ahLst/>
              <a:cxnLst/>
              <a:rect l="l" t="t" r="r" b="b"/>
              <a:pathLst>
                <a:path w="2357754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2257043" y="0"/>
                  </a:lnTo>
                  <a:lnTo>
                    <a:pt x="2296173" y="7911"/>
                  </a:lnTo>
                  <a:lnTo>
                    <a:pt x="2328148" y="29479"/>
                  </a:lnTo>
                  <a:lnTo>
                    <a:pt x="2349716" y="61454"/>
                  </a:lnTo>
                  <a:lnTo>
                    <a:pt x="2357628" y="100584"/>
                  </a:lnTo>
                  <a:lnTo>
                    <a:pt x="2357628" y="502920"/>
                  </a:lnTo>
                  <a:lnTo>
                    <a:pt x="2349716" y="542049"/>
                  </a:lnTo>
                  <a:lnTo>
                    <a:pt x="2328148" y="574024"/>
                  </a:lnTo>
                  <a:lnTo>
                    <a:pt x="2296173" y="595592"/>
                  </a:lnTo>
                  <a:lnTo>
                    <a:pt x="2257043" y="603504"/>
                  </a:lnTo>
                  <a:lnTo>
                    <a:pt x="100584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46850" y="3417189"/>
            <a:ext cx="1978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электронные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библиотеки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14718" y="3915346"/>
            <a:ext cx="2743200" cy="600075"/>
            <a:chOff x="414718" y="3915346"/>
            <a:chExt cx="2743200" cy="600075"/>
          </a:xfrm>
        </p:grpSpPr>
        <p:sp>
          <p:nvSpPr>
            <p:cNvPr id="25" name="object 25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4" y="0"/>
                  </a:moveTo>
                  <a:lnTo>
                    <a:pt x="95250" y="0"/>
                  </a:lnTo>
                  <a:lnTo>
                    <a:pt x="58175" y="7489"/>
                  </a:lnTo>
                  <a:lnTo>
                    <a:pt x="27898" y="27908"/>
                  </a:lnTo>
                  <a:lnTo>
                    <a:pt x="7485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5" y="513314"/>
                  </a:lnTo>
                  <a:lnTo>
                    <a:pt x="27898" y="543591"/>
                  </a:lnTo>
                  <a:lnTo>
                    <a:pt x="58175" y="564010"/>
                  </a:lnTo>
                  <a:lnTo>
                    <a:pt x="95250" y="571500"/>
                  </a:lnTo>
                  <a:lnTo>
                    <a:pt x="2618994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4" y="476250"/>
                  </a:lnTo>
                  <a:lnTo>
                    <a:pt x="2714244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9005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5" y="58185"/>
                  </a:lnTo>
                  <a:lnTo>
                    <a:pt x="27898" y="27908"/>
                  </a:lnTo>
                  <a:lnTo>
                    <a:pt x="58175" y="7489"/>
                  </a:lnTo>
                  <a:lnTo>
                    <a:pt x="95250" y="0"/>
                  </a:lnTo>
                  <a:lnTo>
                    <a:pt x="2618994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4" y="95250"/>
                  </a:lnTo>
                  <a:lnTo>
                    <a:pt x="2714244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4" y="571500"/>
                  </a:lnTo>
                  <a:lnTo>
                    <a:pt x="95250" y="571500"/>
                  </a:lnTo>
                  <a:lnTo>
                    <a:pt x="58175" y="564010"/>
                  </a:lnTo>
                  <a:lnTo>
                    <a:pt x="27898" y="543591"/>
                  </a:lnTo>
                  <a:lnTo>
                    <a:pt x="7485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34059" y="4076141"/>
            <a:ext cx="2101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виртуальные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лаборатории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44602" y="3915346"/>
            <a:ext cx="2386330" cy="600075"/>
            <a:chOff x="6344602" y="3915346"/>
            <a:chExt cx="2386330" cy="600075"/>
          </a:xfrm>
        </p:grpSpPr>
        <p:sp>
          <p:nvSpPr>
            <p:cNvPr id="29" name="object 29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2262378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262378" y="571500"/>
                  </a:lnTo>
                  <a:lnTo>
                    <a:pt x="2299442" y="564010"/>
                  </a:lnTo>
                  <a:lnTo>
                    <a:pt x="2329719" y="543591"/>
                  </a:lnTo>
                  <a:lnTo>
                    <a:pt x="2350138" y="513314"/>
                  </a:lnTo>
                  <a:lnTo>
                    <a:pt x="2357628" y="476250"/>
                  </a:lnTo>
                  <a:lnTo>
                    <a:pt x="2357628" y="95250"/>
                  </a:lnTo>
                  <a:lnTo>
                    <a:pt x="2350138" y="58185"/>
                  </a:lnTo>
                  <a:lnTo>
                    <a:pt x="2329719" y="27908"/>
                  </a:lnTo>
                  <a:lnTo>
                    <a:pt x="2299442" y="7489"/>
                  </a:lnTo>
                  <a:lnTo>
                    <a:pt x="226237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58890" y="3929634"/>
              <a:ext cx="2357755" cy="571500"/>
            </a:xfrm>
            <a:custGeom>
              <a:avLst/>
              <a:gdLst/>
              <a:ahLst/>
              <a:cxnLst/>
              <a:rect l="l" t="t" r="r" b="b"/>
              <a:pathLst>
                <a:path w="2357754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262378" y="0"/>
                  </a:lnTo>
                  <a:lnTo>
                    <a:pt x="2299442" y="7489"/>
                  </a:lnTo>
                  <a:lnTo>
                    <a:pt x="2329719" y="27908"/>
                  </a:lnTo>
                  <a:lnTo>
                    <a:pt x="2350138" y="58185"/>
                  </a:lnTo>
                  <a:lnTo>
                    <a:pt x="2357628" y="95250"/>
                  </a:lnTo>
                  <a:lnTo>
                    <a:pt x="2357628" y="476250"/>
                  </a:lnTo>
                  <a:lnTo>
                    <a:pt x="2350138" y="513314"/>
                  </a:lnTo>
                  <a:lnTo>
                    <a:pt x="2329719" y="543591"/>
                  </a:lnTo>
                  <a:lnTo>
                    <a:pt x="2299442" y="564010"/>
                  </a:lnTo>
                  <a:lnTo>
                    <a:pt x="2262378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743445" y="4076141"/>
            <a:ext cx="1588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игровые</a:t>
            </a:r>
            <a:r>
              <a:rPr sz="1600" spc="-9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43846" y="3915346"/>
            <a:ext cx="2743200" cy="600075"/>
            <a:chOff x="3343846" y="3915346"/>
            <a:chExt cx="2743200" cy="600075"/>
          </a:xfrm>
        </p:grpSpPr>
        <p:sp>
          <p:nvSpPr>
            <p:cNvPr id="33" name="object 33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8993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89" y="513314"/>
                  </a:lnTo>
                  <a:lnTo>
                    <a:pt x="27908" y="543591"/>
                  </a:lnTo>
                  <a:lnTo>
                    <a:pt x="58185" y="564010"/>
                  </a:lnTo>
                  <a:lnTo>
                    <a:pt x="95250" y="571500"/>
                  </a:lnTo>
                  <a:lnTo>
                    <a:pt x="2618993" y="571500"/>
                  </a:lnTo>
                  <a:lnTo>
                    <a:pt x="2656058" y="564010"/>
                  </a:lnTo>
                  <a:lnTo>
                    <a:pt x="2686335" y="543591"/>
                  </a:lnTo>
                  <a:lnTo>
                    <a:pt x="2706754" y="513314"/>
                  </a:lnTo>
                  <a:lnTo>
                    <a:pt x="2714243" y="476250"/>
                  </a:lnTo>
                  <a:lnTo>
                    <a:pt x="2714243" y="95250"/>
                  </a:lnTo>
                  <a:lnTo>
                    <a:pt x="2706754" y="58185"/>
                  </a:lnTo>
                  <a:lnTo>
                    <a:pt x="2686335" y="27908"/>
                  </a:lnTo>
                  <a:lnTo>
                    <a:pt x="2656058" y="7489"/>
                  </a:lnTo>
                  <a:lnTo>
                    <a:pt x="2618993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58134" y="3929634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2618993" y="0"/>
                  </a:lnTo>
                  <a:lnTo>
                    <a:pt x="2656058" y="7489"/>
                  </a:lnTo>
                  <a:lnTo>
                    <a:pt x="2686335" y="27908"/>
                  </a:lnTo>
                  <a:lnTo>
                    <a:pt x="2706754" y="58185"/>
                  </a:lnTo>
                  <a:lnTo>
                    <a:pt x="2714243" y="95250"/>
                  </a:lnTo>
                  <a:lnTo>
                    <a:pt x="2714243" y="476250"/>
                  </a:lnTo>
                  <a:lnTo>
                    <a:pt x="2706754" y="513314"/>
                  </a:lnTo>
                  <a:lnTo>
                    <a:pt x="2686335" y="543591"/>
                  </a:lnTo>
                  <a:lnTo>
                    <a:pt x="2656058" y="564010"/>
                  </a:lnTo>
                  <a:lnTo>
                    <a:pt x="2618993" y="571500"/>
                  </a:lnTo>
                  <a:lnTo>
                    <a:pt x="95250" y="571500"/>
                  </a:lnTo>
                  <a:lnTo>
                    <a:pt x="58185" y="564010"/>
                  </a:lnTo>
                  <a:lnTo>
                    <a:pt x="27908" y="543591"/>
                  </a:lnTo>
                  <a:lnTo>
                    <a:pt x="7489" y="513314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37534" y="3954526"/>
            <a:ext cx="2155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коллекции цифровых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образовательных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ресурсов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348" y="5257800"/>
            <a:ext cx="8410195" cy="872034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635000" algn="ctr">
              <a:lnSpc>
                <a:spcPct val="100000"/>
              </a:lnSpc>
              <a:spcBef>
                <a:spcPts val="320"/>
              </a:spcBef>
            </a:pP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Электронные</a:t>
            </a:r>
            <a:r>
              <a:rPr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20" dirty="0">
                <a:solidFill>
                  <a:srgbClr val="FF0000"/>
                </a:solidFill>
                <a:latin typeface="Arial Narrow"/>
                <a:cs typeface="Arial Narrow"/>
              </a:rPr>
              <a:t>учебно-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методические материалы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должны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позволять</a:t>
            </a:r>
            <a:r>
              <a:rPr spc="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использовать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дидактические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возможности</a:t>
            </a:r>
            <a:r>
              <a:rPr spc="3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ИКТ,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а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их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содержание</a:t>
            </a:r>
            <a:r>
              <a:rPr spc="-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–</a:t>
            </a:r>
            <a:r>
              <a:rPr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соответствовать</a:t>
            </a:r>
            <a:r>
              <a:rPr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законодательству</a:t>
            </a:r>
            <a:r>
              <a:rPr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FF0000"/>
                </a:solidFill>
                <a:latin typeface="Arial Narrow"/>
                <a:cs typeface="Arial Narrow"/>
              </a:rPr>
              <a:t>об</a:t>
            </a:r>
            <a:r>
              <a:rPr spc="-10" dirty="0">
                <a:solidFill>
                  <a:srgbClr val="FF0000"/>
                </a:solidFill>
                <a:latin typeface="Arial Narrow"/>
                <a:cs typeface="Arial Narrow"/>
              </a:rPr>
              <a:t> образовании.</a:t>
            </a:r>
            <a:endParaRPr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881757"/>
              </p:ext>
            </p:extLst>
          </p:nvPr>
        </p:nvGraphicFramePr>
        <p:xfrm>
          <a:off x="323528" y="832863"/>
          <a:ext cx="8363272" cy="555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7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Тема/раздел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часов, отводимых на освоение темы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u="sng" dirty="0">
                          <a:effectLst/>
                        </a:rPr>
                        <a:t>Электронные учебно-методические материалы</a:t>
                      </a:r>
                      <a:endParaRPr lang="ru-RU" sz="16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Повторение изученного в 6-м классе. Множество рациональных чисел. Сравнение рациональных чисел. Числовые выражения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Электронные учебник и задачник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Способы решения числовых выражений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Электронные учебник и задачник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Повторение. Понятие уравнения и корня уравнения. Решение уравнений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 smtClean="0">
                          <a:effectLst/>
                        </a:rPr>
                        <a:t>Интерактивный </a:t>
                      </a:r>
                      <a:r>
                        <a:rPr lang="ru-RU" sz="1400" b="1" u="sng" dirty="0">
                          <a:effectLst/>
                        </a:rPr>
                        <a:t>урок РЭШ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Алгоритмы действий над рациональными уравнениями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Упражнения в РЭШ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0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Числовые и алгебраические выражения. Выражение с переменной. Значение выражения. Подстановка выражений вместо переменных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Электронные учебник и задачник.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u="sng" dirty="0">
                          <a:effectLst/>
                        </a:rPr>
                        <a:t>Интерактивный урок РЭШ</a:t>
                      </a:r>
                      <a:endParaRPr lang="ru-RU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42474"/>
            <a:ext cx="8382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ПРИМЕР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Тематического планирования по </a:t>
            </a:r>
            <a:r>
              <a:rPr lang="ru-RU" alt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математике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для 7-го класса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7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1"/>
            <a:ext cx="8382000" cy="762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838F6"/>
                </a:solidFill>
              </a:rPr>
              <a:t>Пример задания на формирование </a:t>
            </a:r>
            <a:r>
              <a:rPr lang="ru-RU" b="1" dirty="0">
                <a:solidFill>
                  <a:srgbClr val="3838F6"/>
                </a:solidFill>
              </a:rPr>
              <a:t>планируемых результатов обучения на уроке русского </a:t>
            </a:r>
            <a:r>
              <a:rPr lang="ru-RU" b="1" dirty="0" smtClean="0">
                <a:solidFill>
                  <a:srgbClr val="3838F6"/>
                </a:solidFill>
              </a:rPr>
              <a:t>языка</a:t>
            </a:r>
            <a:endParaRPr lang="ru-RU" b="1" dirty="0">
              <a:solidFill>
                <a:srgbClr val="3838F6"/>
              </a:solidFill>
            </a:endParaRPr>
          </a:p>
          <a:p>
            <a:pPr marL="855980" algn="l">
              <a:spcAft>
                <a:spcPts val="0"/>
              </a:spcAft>
            </a:pPr>
            <a:endParaRPr lang="ru-RU" b="1" i="1" dirty="0" smtClean="0">
              <a:solidFill>
                <a:srgbClr val="FF0066"/>
              </a:solidFill>
              <a:effectLst/>
              <a:latin typeface="Times New Roman"/>
              <a:ea typeface="Times New Roman"/>
            </a:endParaRPr>
          </a:p>
          <a:p>
            <a:pPr marL="855980" algn="l">
              <a:spcAft>
                <a:spcPts val="0"/>
              </a:spcAft>
            </a:pPr>
            <a:r>
              <a:rPr lang="ru-RU" sz="2000" b="1" i="1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2800" b="1" i="1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Проектируем</a:t>
            </a:r>
            <a:r>
              <a:rPr lang="ru-RU" sz="2800" b="1" i="1" spc="-3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b="1" i="1" spc="-2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урок</a:t>
            </a:r>
            <a:endParaRPr lang="ru-RU" sz="2800" b="1" i="1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endParaRPr lang="ru-RU" b="1" i="1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solidFill>
                  <a:srgbClr val="5C52DC"/>
                </a:solidFill>
                <a:effectLst/>
                <a:latin typeface="Times New Roman"/>
                <a:ea typeface="Times New Roman"/>
              </a:rPr>
              <a:t>Упражнение в учебнике 6 класса </a:t>
            </a:r>
          </a:p>
          <a:p>
            <a:pPr marL="1600200" marR="473075" lvl="3" indent="-228600" algn="l">
              <a:lnSpc>
                <a:spcPct val="115000"/>
              </a:lnSpc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777875" algn="l"/>
              </a:tabLst>
            </a:pPr>
            <a:r>
              <a:rPr lang="ru-RU" sz="1600" b="1" dirty="0" smtClean="0">
                <a:effectLst/>
                <a:latin typeface="Times New Roman"/>
                <a:ea typeface="Times New Roman"/>
              </a:rPr>
              <a:t>Прочитайте текст. Спишите первые два абзаца, вставляя пропущенные буквы и раскрывая скобки.</a:t>
            </a: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134620" marR="467995" indent="47244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Здоровье —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бе..ценное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достояние не только каждого человека, но и всего общ..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ства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 При встречах,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ра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(с,</a:t>
            </a:r>
            <a:r>
              <a:rPr lang="ru-RU" sz="1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сс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таваниях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с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бли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(с,</a:t>
            </a:r>
            <a:r>
              <a:rPr lang="ru-RU" sz="1600" spc="-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з)кими и д..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рогими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людьми мы желаем им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добро..о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крепко..о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здоровья, так как это —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осн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вное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условие и залог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полн..ценной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счас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ливой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жизни.</a:t>
            </a:r>
          </a:p>
          <a:p>
            <a:pPr marL="134620" marR="468630" indent="47244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Здоровье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пом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гает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вып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лнять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наши планы, успешно решать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осн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вные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зне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н,нн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)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ые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задачи,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пр..одолевать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трудности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зн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чительные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нагру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(с,</a:t>
            </a:r>
            <a:r>
              <a:rPr lang="ru-RU" sz="1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з)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ки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 Доброе здоровье, разумно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сохр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няемое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укр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пляемое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самим человеком, обеспечивает ему долгую и активную жизнь. Научные данные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св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детельствуют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о том, что у б..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льшинства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людей при с..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блюдении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ими правил есть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возм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жность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жить до ста лет. К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сож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лению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многие люди не с..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блюдают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самых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пр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стейших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обоснованных наукой норм здорового образа жизни. Одни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ст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..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новятся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 жертвами </a:t>
            </a:r>
            <a:r>
              <a:rPr lang="ru-RU" sz="1600" dirty="0" err="1" smtClean="0">
                <a:effectLst/>
                <a:latin typeface="Times New Roman"/>
                <a:ea typeface="Times New Roman"/>
              </a:rPr>
              <a:t>мал..подвижности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, другие</a:t>
            </a:r>
            <a:r>
              <a:rPr lang="ru-RU" sz="1600" spc="-1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излишествуют в еде, третьи не умеют правильно отдыхать.</a:t>
            </a:r>
            <a:endParaRPr lang="ru-RU" sz="14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600200" lvl="3" indent="-228600" algn="l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760095" algn="l"/>
              </a:tabLs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Сделайте</a:t>
            </a:r>
            <a:r>
              <a:rPr lang="ru-RU" spc="-1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морфемный</a:t>
            </a:r>
            <a:r>
              <a:rPr lang="ru-RU" spc="-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разбор</a:t>
            </a:r>
            <a:r>
              <a:rPr lang="ru-RU" spc="-2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выделенных</a:t>
            </a:r>
            <a:r>
              <a:rPr lang="ru-RU" spc="-2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слов.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600200" lvl="3" indent="-228600" algn="l">
              <a:spcBef>
                <a:spcPts val="5"/>
              </a:spcBef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760095" algn="l"/>
              </a:tabLs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По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толковому</a:t>
            </a:r>
            <a:r>
              <a:rPr lang="ru-RU" spc="-3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словарю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определите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значение</a:t>
            </a:r>
            <a:r>
              <a:rPr lang="ru-RU" spc="-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слова</a:t>
            </a:r>
            <a:r>
              <a:rPr lang="ru-RU" spc="25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b="1" i="1" spc="-1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достояние</a:t>
            </a:r>
            <a:r>
              <a:rPr lang="ru-RU" spc="-1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ctr"/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docshape6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99060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6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90950"/>
              </p:ext>
            </p:extLst>
          </p:nvPr>
        </p:nvGraphicFramePr>
        <p:xfrm>
          <a:off x="228600" y="-111767"/>
          <a:ext cx="8686800" cy="67117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2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3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1">
                <a:tc gridSpan="4">
                  <a:txBody>
                    <a:bodyPr/>
                    <a:lstStyle/>
                    <a:p>
                      <a:pPr marL="67310" marR="66040" algn="l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marR="66040" algn="ctr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Вариант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построения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работы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текстом</a:t>
                      </a:r>
                      <a:r>
                        <a:rPr lang="ru-RU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упражнения учебника. </a:t>
                      </a:r>
                    </a:p>
                    <a:p>
                      <a:pPr marL="67310" marR="66040" algn="ctr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r>
                        <a:rPr lang="ru-RU" sz="1600" b="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(Можно выбрать одно или несколько заданий из каждой группы)</a:t>
                      </a:r>
                      <a:endParaRPr lang="ru-RU" sz="1200" b="0" i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marR="66040" algn="l">
                        <a:lnSpc>
                          <a:spcPct val="98000"/>
                        </a:lnSpc>
                        <a:spcAft>
                          <a:spcPts val="0"/>
                        </a:spcAft>
                        <a:tabLst>
                          <a:tab pos="1598930" algn="l"/>
                          <a:tab pos="2365375" algn="l"/>
                          <a:tab pos="3399155" algn="l"/>
                          <a:tab pos="4109720" algn="l"/>
                          <a:tab pos="4359275" algn="l"/>
                          <a:tab pos="5125720" algn="l"/>
                        </a:tabLs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146">
                <a:tc>
                  <a:txBody>
                    <a:bodyPr/>
                    <a:lstStyle/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7310" marR="234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marR="2349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Планируем</a:t>
                      </a:r>
                      <a:r>
                        <a:rPr lang="ru-RU" sz="1600" b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en-US" sz="1600" b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indent="127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en-US" sz="1600" b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езультаты</a:t>
                      </a:r>
                      <a:endParaRPr lang="ru-RU" sz="1600" b="1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indent="12700"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0765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40765" algn="l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Виды</a:t>
                      </a:r>
                      <a:r>
                        <a:rPr lang="en-US" sz="1600" b="1" spc="-15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r>
                        <a:rPr lang="en-US" sz="1600" b="1" spc="-5" dirty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pc="-10" dirty="0" err="1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r>
                        <a:rPr lang="ru-RU" sz="1600" b="1" spc="-10" dirty="0" smtClean="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(учебные задачи)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706">
                <a:tc>
                  <a:txBody>
                    <a:bodyPr/>
                    <a:lstStyle/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0485" marR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marR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en-US" sz="1600" b="0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31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AutoNum type="arabicPeriod"/>
                        <a:tabLst>
                          <a:tab pos="220345" algn="l"/>
                        </a:tabLst>
                      </a:pPr>
                      <a:endParaRPr lang="ru-RU" sz="16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ts val="1315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1. </a:t>
                      </a: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</a:t>
                      </a:r>
                      <a:r>
                        <a:rPr lang="en-US" sz="1600" b="1" spc="-15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орфографического</a:t>
                      </a:r>
                      <a:r>
                        <a:rPr lang="en-US" sz="1600" b="1" spc="-45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анализа</a:t>
                      </a:r>
                      <a:r>
                        <a:rPr lang="en-US" sz="1600" b="1" spc="-1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pc="-10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текста</a:t>
                      </a:r>
                      <a:r>
                        <a:rPr lang="en-US" sz="1600" b="1" spc="-1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4135" lvl="0" indent="0" algn="l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2.Применение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 правописания самостоятельных частей речи с изученными орфограммами.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ts val="137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3.</a:t>
                      </a:r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</a:t>
                      </a:r>
                      <a:r>
                        <a:rPr lang="en-US" sz="1600" b="1" spc="-25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морфемного</a:t>
                      </a:r>
                      <a:r>
                        <a:rPr lang="en-US" sz="1600" b="1" spc="-25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spc="-10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разбора</a:t>
                      </a:r>
                      <a:r>
                        <a:rPr lang="en-US" sz="1600" b="1" spc="-1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2230" lvl="0" indent="0" algn="l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4.Работа</a:t>
                      </a:r>
                      <a:r>
                        <a:rPr lang="ru-RU" sz="1600" b="1" spc="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толковым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словарем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определению</a:t>
                      </a:r>
                      <a:r>
                        <a:rPr lang="ru-RU" sz="1600" b="1" spc="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лексического значения слова.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l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02">
                <a:tc>
                  <a:txBody>
                    <a:bodyPr/>
                    <a:lstStyle/>
                    <a:p>
                      <a:pPr marL="67310" algn="l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Личностные</a:t>
                      </a:r>
                      <a:r>
                        <a:rPr lang="en-US" sz="1600" b="0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15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Предложенный текст ориентирован на формирование личностных результатов обучения в процессе изучения русского языка, связанных с развитием у обучающихся ответственного отношения к своему здоровью и установкой на здоровый образ </a:t>
                      </a:r>
                      <a:r>
                        <a:rPr lang="ru-RU" sz="14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жизни.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6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en-US" sz="1600" b="1" i="1" spc="-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r>
                        <a:rPr lang="en-US" sz="1600" b="1" i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6040" lvl="0" indent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1.Какова</a:t>
                      </a:r>
                      <a:r>
                        <a:rPr lang="ru-RU" sz="1600" spc="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основная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мысль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текста?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Необходимо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ученым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освещать вопросы здорового образа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жизни?</a:t>
                      </a:r>
                      <a:endParaRPr lang="ru-RU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6040" lvl="0" indent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2.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нужно сделать, чтобы не упустить возможность прожить до ста лет?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2865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3.Объясните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почему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называет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здоровье</a:t>
                      </a:r>
                      <a:r>
                        <a:rPr lang="ru-RU" sz="1600" spc="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«бесценным</a:t>
                      </a:r>
                      <a:r>
                        <a:rPr lang="ru-RU" sz="1600" spc="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достоянием»?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ts val="136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4.Как</a:t>
                      </a:r>
                      <a:r>
                        <a:rPr lang="ru-RU" sz="1600" spc="-1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</a:t>
                      </a:r>
                      <a:r>
                        <a:rPr lang="ru-RU" sz="1600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понимаете</a:t>
                      </a:r>
                      <a:r>
                        <a:rPr lang="ru-RU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смысл</a:t>
                      </a:r>
                      <a:r>
                        <a:rPr lang="ru-RU" sz="1600" spc="-1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последнего</a:t>
                      </a:r>
                      <a:r>
                        <a:rPr lang="ru-RU" sz="1600" spc="-3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абзаца?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2230" lvl="0" indent="0" algn="l">
                        <a:lnSpc>
                          <a:spcPts val="16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5.Письменно</a:t>
                      </a:r>
                      <a:r>
                        <a:rPr lang="ru-RU" sz="1600" spc="18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ответьте</a:t>
                      </a:r>
                      <a:r>
                        <a:rPr lang="ru-RU" sz="1600" spc="1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600" spc="1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r>
                        <a:rPr lang="ru-RU" sz="1600" spc="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«Какой</a:t>
                      </a:r>
                      <a:r>
                        <a:rPr lang="ru-RU" sz="1600" spc="17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отдых</a:t>
                      </a:r>
                      <a:r>
                        <a:rPr lang="ru-RU" sz="1600" spc="18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можно</a:t>
                      </a:r>
                      <a:r>
                        <a:rPr lang="ru-RU" sz="1600" spc="1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назвать </a:t>
                      </a:r>
                      <a:r>
                        <a:rPr lang="ru-RU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правильным?»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96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84933"/>
              </p:ext>
            </p:extLst>
          </p:nvPr>
        </p:nvGraphicFramePr>
        <p:xfrm>
          <a:off x="152400" y="457200"/>
          <a:ext cx="8686800" cy="6019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6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048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Метапредметные</a:t>
                      </a:r>
                      <a:r>
                        <a:rPr lang="en-US" sz="1800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800" i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u="sng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r>
                        <a:rPr lang="en-US" sz="2000" b="1" i="1" u="sng" spc="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en-US" sz="2000" b="1" i="1" u="sng" spc="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1" u="sng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задания</a:t>
                      </a:r>
                      <a:r>
                        <a:rPr lang="en-US" sz="2000" b="1" i="1" u="sng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b="1" i="1" u="sng" spc="-1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310" algn="just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endParaRPr lang="ru-RU" sz="1800" b="1" u="sng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4135" lvl="0" indent="0" algn="just">
                        <a:lnSpc>
                          <a:spcPct val="115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1.На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основе текста напишите краткую памятку, включающую основные правила сохранения здоровья.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информацией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1595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2. На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основе чего можно сделать вывод о достоверности или недостоверности информации, представленной в тексте?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познавательные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en-US" sz="2000" i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информацией</a:t>
                      </a:r>
                      <a:r>
                        <a:rPr lang="en-US" sz="2000" i="1" spc="-1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6350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2034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3.Обсудите с одноклассником, что вы можете делать сегодня, чтобы в будущем сохранить здоровье?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Представьте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одноклассникам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общение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сотрудничество</a:t>
                      </a:r>
                      <a:r>
                        <a:rPr lang="en-US" sz="2000" i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59690" lvl="0" indent="0"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/>
                        <a:buNone/>
                        <a:tabLst>
                          <a:tab pos="23558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4.Что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может помешать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ученику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соблюдать нормы здорового образа</a:t>
                      </a:r>
                      <a:r>
                        <a:rPr lang="ru-RU" sz="2000" spc="3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жизни</a:t>
                      </a:r>
                      <a:r>
                        <a:rPr lang="ru-RU" sz="2000" spc="39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школьника?</a:t>
                      </a:r>
                      <a:r>
                        <a:rPr lang="ru-RU" sz="2000" spc="26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r>
                        <a:rPr lang="en-US" sz="2000" i="1" spc="39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i="1" spc="-10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регулятивные</a:t>
                      </a:r>
                      <a:r>
                        <a:rPr lang="ru-RU" sz="1800" i="0" spc="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i="1" spc="-3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самоорганизация</a:t>
                      </a:r>
                      <a:r>
                        <a:rPr lang="en-US" sz="2000" i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i="1" spc="-25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i="1" spc="-1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самоконтроль</a:t>
                      </a:r>
                      <a:r>
                        <a:rPr lang="en-US" sz="2000" i="1" spc="-1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65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Школа\Desktop\Снимок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196" r="4359" b="2702"/>
          <a:stretch/>
        </p:blipFill>
        <p:spPr bwMode="auto">
          <a:xfrm>
            <a:off x="7162800" y="518746"/>
            <a:ext cx="1066800" cy="76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Домашнее задание </a:t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u="sng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замечательным  </a:t>
            </a:r>
            <a:r>
              <a:rPr lang="ru-RU" sz="2800" b="1" u="sng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учителям</a:t>
            </a: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которым они легко справятся!</a:t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b="1" dirty="0" smtClean="0">
                <a:solidFill>
                  <a:srgbClr val="3838F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1.Выберите любую тему  Вашего предмета;</a:t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2.Предусмотрите виды деятельности </a:t>
            </a:r>
            <a:r>
              <a:rPr lang="ru-RU" sz="2000" i="1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(возьмите из Примерных рабочих программ, </a:t>
            </a:r>
            <a:r>
              <a:rPr lang="en-US" sz="2000" i="1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edsoo.ru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3.Продумайте планируемые результаты для выбранной темы (</a:t>
            </a:r>
            <a:r>
              <a:rPr lang="ru-RU" sz="2000" i="1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представленному выше образцу);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4.Подберите задания и вопросы, способствующие включению детей в </a:t>
            </a:r>
            <a:r>
              <a:rPr lang="ru-RU" sz="2000" u="sng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предусмотренные виды деятельности 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направленные на </a:t>
            </a:r>
            <a:r>
              <a:rPr lang="ru-RU" sz="2000" u="sng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запланированных результатов</a:t>
            </a:r>
            <a:r>
              <a:rPr lang="ru-RU" sz="20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rgbClr val="5C52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rgbClr val="5C52D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3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93" y="548978"/>
            <a:ext cx="3429762" cy="1648888"/>
            <a:chOff x="340042" y="987742"/>
            <a:chExt cx="2817495" cy="1226820"/>
          </a:xfrm>
        </p:grpSpPr>
        <p:sp>
          <p:nvSpPr>
            <p:cNvPr id="3" name="object 3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2189988" y="0"/>
                  </a:moveTo>
                  <a:lnTo>
                    <a:pt x="0" y="0"/>
                  </a:lnTo>
                  <a:lnTo>
                    <a:pt x="598932" y="598932"/>
                  </a:lnTo>
                  <a:lnTo>
                    <a:pt x="0" y="1197864"/>
                  </a:lnTo>
                  <a:lnTo>
                    <a:pt x="2189988" y="1197864"/>
                  </a:lnTo>
                  <a:lnTo>
                    <a:pt x="2788920" y="598932"/>
                  </a:lnTo>
                  <a:lnTo>
                    <a:pt x="2189988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4329" y="1002030"/>
              <a:ext cx="2788920" cy="1198245"/>
            </a:xfrm>
            <a:custGeom>
              <a:avLst/>
              <a:gdLst/>
              <a:ahLst/>
              <a:cxnLst/>
              <a:rect l="l" t="t" r="r" b="b"/>
              <a:pathLst>
                <a:path w="2788920" h="1198245">
                  <a:moveTo>
                    <a:pt x="0" y="0"/>
                  </a:moveTo>
                  <a:lnTo>
                    <a:pt x="2189988" y="0"/>
                  </a:lnTo>
                  <a:lnTo>
                    <a:pt x="2788920" y="598932"/>
                  </a:lnTo>
                  <a:lnTo>
                    <a:pt x="2189988" y="1197864"/>
                  </a:lnTo>
                  <a:lnTo>
                    <a:pt x="0" y="1197864"/>
                  </a:lnTo>
                  <a:lnTo>
                    <a:pt x="598932" y="59893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8761" y="1192225"/>
            <a:ext cx="243448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01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3F3F3"/>
                </a:solidFill>
                <a:latin typeface="Arial Narrow"/>
                <a:cs typeface="Arial Narrow"/>
              </a:rPr>
              <a:t>Ключевая</a:t>
            </a:r>
            <a:endParaRPr sz="2800" dirty="0">
              <a:latin typeface="Arial Narrow"/>
              <a:cs typeface="Arial Narrow"/>
            </a:endParaRPr>
          </a:p>
          <a:p>
            <a:pPr marL="12700" marR="5080" algn="ctr">
              <a:lnSpc>
                <a:spcPts val="1860"/>
              </a:lnSpc>
              <a:spcBef>
                <a:spcPts val="165"/>
              </a:spcBef>
            </a:pPr>
            <a:r>
              <a:rPr sz="2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педагогическая задача</a:t>
            </a:r>
            <a:r>
              <a:rPr sz="2800" spc="-10" dirty="0">
                <a:solidFill>
                  <a:srgbClr val="F3F3F3"/>
                </a:solidFill>
                <a:latin typeface="Arial Narrow"/>
                <a:cs typeface="Arial Narrow"/>
              </a:rPr>
              <a:t>:</a:t>
            </a:r>
            <a:endParaRPr sz="2800" dirty="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24637" y="457200"/>
            <a:ext cx="5993765" cy="1859768"/>
            <a:chOff x="2740342" y="1089850"/>
            <a:chExt cx="5993765" cy="1022350"/>
          </a:xfrm>
        </p:grpSpPr>
        <p:sp>
          <p:nvSpPr>
            <p:cNvPr id="7" name="object 7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5468112" y="0"/>
                  </a:moveTo>
                  <a:lnTo>
                    <a:pt x="0" y="0"/>
                  </a:lnTo>
                  <a:lnTo>
                    <a:pt x="496823" y="496824"/>
                  </a:lnTo>
                  <a:lnTo>
                    <a:pt x="0" y="993648"/>
                  </a:lnTo>
                  <a:lnTo>
                    <a:pt x="5468112" y="993648"/>
                  </a:lnTo>
                  <a:lnTo>
                    <a:pt x="5964936" y="496824"/>
                  </a:lnTo>
                  <a:lnTo>
                    <a:pt x="5468112" y="0"/>
                  </a:lnTo>
                  <a:close/>
                </a:path>
              </a:pathLst>
            </a:custGeom>
            <a:solidFill>
              <a:srgbClr val="CCCE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4629" y="1104138"/>
              <a:ext cx="5965190" cy="993775"/>
            </a:xfrm>
            <a:custGeom>
              <a:avLst/>
              <a:gdLst/>
              <a:ahLst/>
              <a:cxnLst/>
              <a:rect l="l" t="t" r="r" b="b"/>
              <a:pathLst>
                <a:path w="5965190" h="993775">
                  <a:moveTo>
                    <a:pt x="0" y="0"/>
                  </a:moveTo>
                  <a:lnTo>
                    <a:pt x="5468112" y="0"/>
                  </a:lnTo>
                  <a:lnTo>
                    <a:pt x="5964936" y="496824"/>
                  </a:lnTo>
                  <a:lnTo>
                    <a:pt x="5468112" y="993648"/>
                  </a:lnTo>
                  <a:lnTo>
                    <a:pt x="0" y="993648"/>
                  </a:lnTo>
                  <a:lnTo>
                    <a:pt x="496823" y="496824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CCCE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18039" y="533737"/>
            <a:ext cx="487553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lang="ru-RU" sz="3600" b="1" dirty="0" err="1">
                <a:solidFill>
                  <a:srgbClr val="FF0000"/>
                </a:solidFill>
                <a:latin typeface="Arial Narrow"/>
                <a:cs typeface="Arial Narrow"/>
              </a:rPr>
              <a:t>С</a:t>
            </a:r>
            <a:r>
              <a:rPr sz="36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оздание</a:t>
            </a:r>
            <a:r>
              <a:rPr sz="3600" b="1" spc="-65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условий</a:t>
            </a:r>
            <a:r>
              <a:rPr lang="ru-RU" sz="36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,</a:t>
            </a:r>
            <a:r>
              <a:rPr sz="3600" b="1" spc="-55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 Narrow"/>
                <a:cs typeface="Arial Narrow"/>
              </a:rPr>
              <a:t>инициирующих</a:t>
            </a:r>
            <a:r>
              <a:rPr sz="3600" b="1" spc="-5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dirty="0" err="1">
                <a:solidFill>
                  <a:srgbClr val="FF0000"/>
                </a:solidFill>
                <a:latin typeface="Arial Narrow"/>
                <a:cs typeface="Arial Narrow"/>
              </a:rPr>
              <a:t>действие</a:t>
            </a:r>
            <a:r>
              <a:rPr sz="3600" b="1" spc="-6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b="1" spc="-1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обучающегося</a:t>
            </a:r>
            <a:endParaRPr sz="36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7974" y="2487358"/>
            <a:ext cx="2886075" cy="742315"/>
            <a:chOff x="557974" y="2487358"/>
            <a:chExt cx="2886075" cy="742315"/>
          </a:xfrm>
        </p:grpSpPr>
        <p:sp>
          <p:nvSpPr>
            <p:cNvPr id="11" name="object 11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2857500" y="0"/>
                  </a:moveTo>
                  <a:lnTo>
                    <a:pt x="0" y="0"/>
                  </a:lnTo>
                  <a:lnTo>
                    <a:pt x="0" y="713231"/>
                  </a:lnTo>
                  <a:lnTo>
                    <a:pt x="2857500" y="713231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262" y="2501645"/>
              <a:ext cx="2857500" cy="713740"/>
            </a:xfrm>
            <a:custGeom>
              <a:avLst/>
              <a:gdLst/>
              <a:ahLst/>
              <a:cxnLst/>
              <a:rect l="l" t="t" r="r" b="b"/>
              <a:pathLst>
                <a:path w="2857500" h="713739">
                  <a:moveTo>
                    <a:pt x="0" y="713231"/>
                  </a:moveTo>
                  <a:lnTo>
                    <a:pt x="2857500" y="713231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71323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8761" y="2566542"/>
            <a:ext cx="25831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Системно-деятельностный</a:t>
            </a:r>
            <a:endParaRPr sz="1800">
              <a:latin typeface="Arial Narrow"/>
              <a:cs typeface="Arial Narrow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подход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8646" y="33581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271780" marR="226060" indent="-41275">
              <a:lnSpc>
                <a:spcPts val="1939"/>
              </a:lnSpc>
              <a:spcBef>
                <a:spcPts val="1015"/>
              </a:spcBef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Личностные</a:t>
            </a:r>
            <a:r>
              <a:rPr sz="1800" b="1" spc="-20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результаты </a:t>
            </a: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(ценности</a:t>
            </a:r>
            <a:r>
              <a:rPr sz="1800" b="1" spc="5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и</a:t>
            </a:r>
            <a:r>
              <a:rPr sz="1800" b="1" spc="-5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мотивация)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646" y="4216146"/>
            <a:ext cx="2786380" cy="75184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760"/>
              </a:spcBef>
            </a:pP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Метапредметные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ts val="2050"/>
              </a:lnSpc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результаты («soft</a:t>
            </a:r>
            <a:r>
              <a:rPr sz="1800" b="1" spc="-20" dirty="0">
                <a:solidFill>
                  <a:srgbClr val="03295C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skills»)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8646" y="5072634"/>
            <a:ext cx="2786380" cy="753110"/>
          </a:xfrm>
          <a:prstGeom prst="rect">
            <a:avLst/>
          </a:prstGeom>
          <a:solidFill>
            <a:srgbClr val="FFCA73"/>
          </a:solidFill>
          <a:ln w="28575">
            <a:solidFill>
              <a:srgbClr val="043C56"/>
            </a:solidFill>
          </a:ln>
        </p:spPr>
        <p:txBody>
          <a:bodyPr vert="horz" wrap="square" lIns="0" tIns="221615" rIns="0" bIns="0" rtlCol="0">
            <a:spAutoFit/>
          </a:bodyPr>
          <a:lstStyle/>
          <a:p>
            <a:pPr marL="217170">
              <a:lnSpc>
                <a:spcPct val="100000"/>
              </a:lnSpc>
              <a:spcBef>
                <a:spcPts val="1745"/>
              </a:spcBef>
            </a:pPr>
            <a:r>
              <a:rPr sz="1800" b="1" dirty="0">
                <a:solidFill>
                  <a:srgbClr val="03295C"/>
                </a:solidFill>
                <a:latin typeface="Arial Narrow"/>
                <a:cs typeface="Arial Narrow"/>
              </a:rPr>
              <a:t>Предметные</a:t>
            </a:r>
            <a:r>
              <a:rPr sz="1800" b="1" spc="-10" dirty="0">
                <a:solidFill>
                  <a:srgbClr val="03295C"/>
                </a:solidFill>
                <a:latin typeface="Arial Narrow"/>
                <a:cs typeface="Arial Narrow"/>
              </a:rPr>
              <a:t> результаты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86846" y="3343846"/>
            <a:ext cx="4100829" cy="781685"/>
            <a:chOff x="4486846" y="3343846"/>
            <a:chExt cx="4100829" cy="781685"/>
          </a:xfrm>
        </p:grpSpPr>
        <p:sp>
          <p:nvSpPr>
            <p:cNvPr id="18" name="object 18"/>
            <p:cNvSpPr/>
            <p:nvPr/>
          </p:nvSpPr>
          <p:spPr>
            <a:xfrm>
              <a:off x="4501134" y="33581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6"/>
                  </a:moveTo>
                  <a:lnTo>
                    <a:pt x="4072127" y="752856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0372" y="33573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500371" y="3357371"/>
            <a:ext cx="4072254" cy="75311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194435" marR="360680" indent="-826135">
              <a:lnSpc>
                <a:spcPts val="1730"/>
              </a:lnSpc>
              <a:spcBef>
                <a:spcPts val="1235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Ориентация</a:t>
            </a:r>
            <a:r>
              <a:rPr sz="16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</a:t>
            </a:r>
            <a:r>
              <a:rPr sz="16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системы ценности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мотивов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86846" y="4201858"/>
            <a:ext cx="4100829" cy="780415"/>
            <a:chOff x="4486846" y="4201858"/>
            <a:chExt cx="4100829" cy="780415"/>
          </a:xfrm>
        </p:grpSpPr>
        <p:sp>
          <p:nvSpPr>
            <p:cNvPr id="22" name="object 22"/>
            <p:cNvSpPr/>
            <p:nvPr/>
          </p:nvSpPr>
          <p:spPr>
            <a:xfrm>
              <a:off x="4501134" y="4216146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0" y="751331"/>
                  </a:moveTo>
                  <a:lnTo>
                    <a:pt x="4072127" y="751331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00372" y="4215384"/>
              <a:ext cx="4072254" cy="751840"/>
            </a:xfrm>
            <a:custGeom>
              <a:avLst/>
              <a:gdLst/>
              <a:ahLst/>
              <a:cxnLst/>
              <a:rect l="l" t="t" r="r" b="b"/>
              <a:pathLst>
                <a:path w="4072254" h="751839">
                  <a:moveTo>
                    <a:pt x="4072128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4072128" y="751332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500371" y="4215384"/>
            <a:ext cx="4072254" cy="7518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101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Три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группы</a:t>
            </a:r>
            <a:r>
              <a:rPr sz="16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УУД: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познавательные,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ts val="1825"/>
              </a:lnSpc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 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86846" y="5058346"/>
            <a:ext cx="4100829" cy="781685"/>
            <a:chOff x="4486846" y="5058346"/>
            <a:chExt cx="4100829" cy="781685"/>
          </a:xfrm>
        </p:grpSpPr>
        <p:sp>
          <p:nvSpPr>
            <p:cNvPr id="26" name="object 26"/>
            <p:cNvSpPr/>
            <p:nvPr/>
          </p:nvSpPr>
          <p:spPr>
            <a:xfrm>
              <a:off x="4501134" y="5072634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0" y="752855"/>
                  </a:moveTo>
                  <a:lnTo>
                    <a:pt x="4072127" y="752855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00372" y="5071872"/>
              <a:ext cx="4072254" cy="753110"/>
            </a:xfrm>
            <a:custGeom>
              <a:avLst/>
              <a:gdLst/>
              <a:ahLst/>
              <a:cxnLst/>
              <a:rect l="l" t="t" r="r" b="b"/>
              <a:pathLst>
                <a:path w="4072254" h="753110">
                  <a:moveTo>
                    <a:pt x="4072128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4072128" y="752855"/>
                  </a:lnTo>
                  <a:lnTo>
                    <a:pt x="4072128" y="0"/>
                  </a:lnTo>
                  <a:close/>
                </a:path>
              </a:pathLst>
            </a:custGeom>
            <a:solidFill>
              <a:srgbClr val="9E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00371" y="5071871"/>
            <a:ext cx="4072254" cy="75311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517650" marR="99060" indent="-1413510">
              <a:lnSpc>
                <a:spcPts val="1730"/>
              </a:lnSpc>
              <a:spcBef>
                <a:spcPts val="1240"/>
              </a:spcBef>
            </a:pP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Конкретизация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систематизация</a:t>
            </a:r>
            <a:r>
              <a:rPr sz="16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предметных результатов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374" y="2971800"/>
            <a:ext cx="1029335" cy="2671445"/>
          </a:xfrm>
          <a:custGeom>
            <a:avLst/>
            <a:gdLst/>
            <a:ahLst/>
            <a:cxnLst/>
            <a:rect l="l" t="t" r="r" b="b"/>
            <a:pathLst>
              <a:path w="1029335" h="2671445">
                <a:moveTo>
                  <a:pt x="1028763" y="890651"/>
                </a:moveTo>
                <a:lnTo>
                  <a:pt x="1004163" y="876300"/>
                </a:lnTo>
                <a:lnTo>
                  <a:pt x="915073" y="824357"/>
                </a:lnTo>
                <a:lnTo>
                  <a:pt x="906322" y="826643"/>
                </a:lnTo>
                <a:lnTo>
                  <a:pt x="902347" y="833374"/>
                </a:lnTo>
                <a:lnTo>
                  <a:pt x="898372" y="840232"/>
                </a:lnTo>
                <a:lnTo>
                  <a:pt x="900671" y="848995"/>
                </a:lnTo>
                <a:lnTo>
                  <a:pt x="947483" y="876300"/>
                </a:lnTo>
                <a:lnTo>
                  <a:pt x="28575" y="876300"/>
                </a:lnTo>
                <a:lnTo>
                  <a:pt x="28575" y="28575"/>
                </a:lnTo>
                <a:lnTo>
                  <a:pt x="242887" y="28575"/>
                </a:lnTo>
                <a:lnTo>
                  <a:pt x="242887" y="14351"/>
                </a:lnTo>
                <a:lnTo>
                  <a:pt x="242887" y="0"/>
                </a:lnTo>
                <a:lnTo>
                  <a:pt x="6400" y="0"/>
                </a:lnTo>
                <a:lnTo>
                  <a:pt x="0" y="6477"/>
                </a:lnTo>
                <a:lnTo>
                  <a:pt x="0" y="898525"/>
                </a:lnTo>
                <a:lnTo>
                  <a:pt x="0" y="1755775"/>
                </a:lnTo>
                <a:lnTo>
                  <a:pt x="0" y="2613025"/>
                </a:lnTo>
                <a:lnTo>
                  <a:pt x="6400" y="2619375"/>
                </a:lnTo>
                <a:lnTo>
                  <a:pt x="947610" y="2619375"/>
                </a:lnTo>
                <a:lnTo>
                  <a:pt x="907491" y="2642743"/>
                </a:lnTo>
                <a:lnTo>
                  <a:pt x="900671" y="2646807"/>
                </a:lnTo>
                <a:lnTo>
                  <a:pt x="898372" y="2655570"/>
                </a:lnTo>
                <a:lnTo>
                  <a:pt x="902347" y="2662301"/>
                </a:lnTo>
                <a:lnTo>
                  <a:pt x="906322" y="2669159"/>
                </a:lnTo>
                <a:lnTo>
                  <a:pt x="915073" y="2671445"/>
                </a:lnTo>
                <a:lnTo>
                  <a:pt x="1004379" y="2619375"/>
                </a:lnTo>
                <a:lnTo>
                  <a:pt x="1028763" y="2605151"/>
                </a:lnTo>
                <a:lnTo>
                  <a:pt x="1004163" y="2590800"/>
                </a:lnTo>
                <a:lnTo>
                  <a:pt x="915073" y="2538857"/>
                </a:lnTo>
                <a:lnTo>
                  <a:pt x="906322" y="2541143"/>
                </a:lnTo>
                <a:lnTo>
                  <a:pt x="902347" y="2547874"/>
                </a:lnTo>
                <a:lnTo>
                  <a:pt x="898372" y="2554732"/>
                </a:lnTo>
                <a:lnTo>
                  <a:pt x="900671" y="2563495"/>
                </a:lnTo>
                <a:lnTo>
                  <a:pt x="947483" y="2590800"/>
                </a:lnTo>
                <a:lnTo>
                  <a:pt x="28575" y="2590800"/>
                </a:lnTo>
                <a:lnTo>
                  <a:pt x="28575" y="1762125"/>
                </a:lnTo>
                <a:lnTo>
                  <a:pt x="947610" y="1762125"/>
                </a:lnTo>
                <a:lnTo>
                  <a:pt x="907491" y="1785493"/>
                </a:lnTo>
                <a:lnTo>
                  <a:pt x="900671" y="1789557"/>
                </a:lnTo>
                <a:lnTo>
                  <a:pt x="898372" y="1798320"/>
                </a:lnTo>
                <a:lnTo>
                  <a:pt x="902347" y="1805051"/>
                </a:lnTo>
                <a:lnTo>
                  <a:pt x="906322" y="1811909"/>
                </a:lnTo>
                <a:lnTo>
                  <a:pt x="915073" y="1814195"/>
                </a:lnTo>
                <a:lnTo>
                  <a:pt x="1004379" y="1762125"/>
                </a:lnTo>
                <a:lnTo>
                  <a:pt x="1028763" y="1747901"/>
                </a:lnTo>
                <a:lnTo>
                  <a:pt x="1004163" y="1733550"/>
                </a:lnTo>
                <a:lnTo>
                  <a:pt x="915073" y="1681607"/>
                </a:lnTo>
                <a:lnTo>
                  <a:pt x="906322" y="1683893"/>
                </a:lnTo>
                <a:lnTo>
                  <a:pt x="902347" y="1690624"/>
                </a:lnTo>
                <a:lnTo>
                  <a:pt x="898372" y="1697482"/>
                </a:lnTo>
                <a:lnTo>
                  <a:pt x="900671" y="1706245"/>
                </a:lnTo>
                <a:lnTo>
                  <a:pt x="947483" y="1733550"/>
                </a:lnTo>
                <a:lnTo>
                  <a:pt x="28575" y="1733550"/>
                </a:lnTo>
                <a:lnTo>
                  <a:pt x="28575" y="904875"/>
                </a:lnTo>
                <a:lnTo>
                  <a:pt x="947610" y="904875"/>
                </a:lnTo>
                <a:lnTo>
                  <a:pt x="907491" y="928243"/>
                </a:lnTo>
                <a:lnTo>
                  <a:pt x="900671" y="932307"/>
                </a:lnTo>
                <a:lnTo>
                  <a:pt x="898372" y="941070"/>
                </a:lnTo>
                <a:lnTo>
                  <a:pt x="902347" y="947801"/>
                </a:lnTo>
                <a:lnTo>
                  <a:pt x="906322" y="954659"/>
                </a:lnTo>
                <a:lnTo>
                  <a:pt x="915073" y="956945"/>
                </a:lnTo>
                <a:lnTo>
                  <a:pt x="1004379" y="904875"/>
                </a:lnTo>
                <a:lnTo>
                  <a:pt x="1028763" y="890651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44390" y="36692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3"/>
                </a:lnTo>
                <a:lnTo>
                  <a:pt x="230759" y="123571"/>
                </a:lnTo>
                <a:lnTo>
                  <a:pt x="234696" y="130302"/>
                </a:lnTo>
                <a:lnTo>
                  <a:pt x="243332" y="132715"/>
                </a:lnTo>
                <a:lnTo>
                  <a:pt x="332777" y="81026"/>
                </a:lnTo>
                <a:lnTo>
                  <a:pt x="328930" y="81026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6"/>
                </a:lnTo>
                <a:lnTo>
                  <a:pt x="328939" y="78994"/>
                </a:lnTo>
                <a:lnTo>
                  <a:pt x="321818" y="78994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6"/>
                </a:lnTo>
                <a:lnTo>
                  <a:pt x="231267" y="9144"/>
                </a:lnTo>
                <a:lnTo>
                  <a:pt x="227203" y="15875"/>
                </a:lnTo>
                <a:lnTo>
                  <a:pt x="229488" y="24638"/>
                </a:lnTo>
                <a:lnTo>
                  <a:pt x="236220" y="28702"/>
                </a:lnTo>
                <a:lnTo>
                  <a:pt x="276224" y="52206"/>
                </a:lnTo>
                <a:lnTo>
                  <a:pt x="329057" y="52451"/>
                </a:lnTo>
                <a:lnTo>
                  <a:pt x="328930" y="81026"/>
                </a:lnTo>
                <a:lnTo>
                  <a:pt x="332777" y="81026"/>
                </a:lnTo>
                <a:lnTo>
                  <a:pt x="357378" y="66802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7"/>
                </a:moveTo>
                <a:lnTo>
                  <a:pt x="0" y="79502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7"/>
                </a:lnTo>
                <a:close/>
              </a:path>
              <a:path w="357504" h="132714">
                <a:moveTo>
                  <a:pt x="321945" y="54356"/>
                </a:moveTo>
                <a:lnTo>
                  <a:pt x="300734" y="66606"/>
                </a:lnTo>
                <a:lnTo>
                  <a:pt x="321818" y="78994"/>
                </a:lnTo>
                <a:lnTo>
                  <a:pt x="321945" y="54356"/>
                </a:lnTo>
                <a:close/>
              </a:path>
              <a:path w="357504" h="132714">
                <a:moveTo>
                  <a:pt x="329048" y="54356"/>
                </a:moveTo>
                <a:lnTo>
                  <a:pt x="321945" y="54356"/>
                </a:lnTo>
                <a:lnTo>
                  <a:pt x="321818" y="78994"/>
                </a:lnTo>
                <a:lnTo>
                  <a:pt x="328939" y="78994"/>
                </a:lnTo>
                <a:lnTo>
                  <a:pt x="329048" y="54356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6"/>
                </a:lnTo>
                <a:lnTo>
                  <a:pt x="329048" y="54356"/>
                </a:lnTo>
                <a:lnTo>
                  <a:pt x="329057" y="52451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44390" y="4525771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50"/>
                </a:lnTo>
                <a:lnTo>
                  <a:pt x="226822" y="116712"/>
                </a:lnTo>
                <a:lnTo>
                  <a:pt x="230759" y="123443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5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33B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44390" y="5383784"/>
            <a:ext cx="357505" cy="132715"/>
          </a:xfrm>
          <a:custGeom>
            <a:avLst/>
            <a:gdLst/>
            <a:ahLst/>
            <a:cxnLst/>
            <a:rect l="l" t="t" r="r" b="b"/>
            <a:pathLst>
              <a:path w="357504" h="132714">
                <a:moveTo>
                  <a:pt x="276190" y="80781"/>
                </a:moveTo>
                <a:lnTo>
                  <a:pt x="229108" y="107949"/>
                </a:lnTo>
                <a:lnTo>
                  <a:pt x="226822" y="116712"/>
                </a:lnTo>
                <a:lnTo>
                  <a:pt x="230759" y="123570"/>
                </a:lnTo>
                <a:lnTo>
                  <a:pt x="234696" y="130301"/>
                </a:lnTo>
                <a:lnTo>
                  <a:pt x="243332" y="132714"/>
                </a:lnTo>
                <a:lnTo>
                  <a:pt x="332777" y="81025"/>
                </a:lnTo>
                <a:lnTo>
                  <a:pt x="328930" y="81025"/>
                </a:lnTo>
                <a:lnTo>
                  <a:pt x="276190" y="80781"/>
                </a:lnTo>
                <a:close/>
              </a:path>
              <a:path w="357504" h="132714">
                <a:moveTo>
                  <a:pt x="300734" y="66606"/>
                </a:moveTo>
                <a:lnTo>
                  <a:pt x="276190" y="80781"/>
                </a:lnTo>
                <a:lnTo>
                  <a:pt x="328930" y="81025"/>
                </a:lnTo>
                <a:lnTo>
                  <a:pt x="328939" y="78993"/>
                </a:lnTo>
                <a:lnTo>
                  <a:pt x="321818" y="78993"/>
                </a:lnTo>
                <a:lnTo>
                  <a:pt x="300734" y="66606"/>
                </a:lnTo>
                <a:close/>
              </a:path>
              <a:path w="357504" h="132714">
                <a:moveTo>
                  <a:pt x="243967" y="0"/>
                </a:moveTo>
                <a:lnTo>
                  <a:pt x="235204" y="2285"/>
                </a:lnTo>
                <a:lnTo>
                  <a:pt x="231267" y="9143"/>
                </a:lnTo>
                <a:lnTo>
                  <a:pt x="227203" y="15874"/>
                </a:lnTo>
                <a:lnTo>
                  <a:pt x="229488" y="24637"/>
                </a:lnTo>
                <a:lnTo>
                  <a:pt x="236220" y="28701"/>
                </a:lnTo>
                <a:lnTo>
                  <a:pt x="276224" y="52206"/>
                </a:lnTo>
                <a:lnTo>
                  <a:pt x="329057" y="52450"/>
                </a:lnTo>
                <a:lnTo>
                  <a:pt x="328930" y="81025"/>
                </a:lnTo>
                <a:lnTo>
                  <a:pt x="332777" y="81025"/>
                </a:lnTo>
                <a:lnTo>
                  <a:pt x="357378" y="66801"/>
                </a:lnTo>
                <a:lnTo>
                  <a:pt x="243967" y="0"/>
                </a:lnTo>
                <a:close/>
              </a:path>
              <a:path w="357504" h="132714">
                <a:moveTo>
                  <a:pt x="126" y="50926"/>
                </a:moveTo>
                <a:lnTo>
                  <a:pt x="0" y="79501"/>
                </a:lnTo>
                <a:lnTo>
                  <a:pt x="276190" y="80781"/>
                </a:lnTo>
                <a:lnTo>
                  <a:pt x="300734" y="66606"/>
                </a:lnTo>
                <a:lnTo>
                  <a:pt x="276224" y="52206"/>
                </a:lnTo>
                <a:lnTo>
                  <a:pt x="126" y="50926"/>
                </a:lnTo>
                <a:close/>
              </a:path>
              <a:path w="357504" h="132714">
                <a:moveTo>
                  <a:pt x="321945" y="54355"/>
                </a:moveTo>
                <a:lnTo>
                  <a:pt x="300734" y="66606"/>
                </a:lnTo>
                <a:lnTo>
                  <a:pt x="321818" y="78993"/>
                </a:lnTo>
                <a:lnTo>
                  <a:pt x="321945" y="54355"/>
                </a:lnTo>
                <a:close/>
              </a:path>
              <a:path w="357504" h="132714">
                <a:moveTo>
                  <a:pt x="329048" y="54355"/>
                </a:moveTo>
                <a:lnTo>
                  <a:pt x="321945" y="54355"/>
                </a:lnTo>
                <a:lnTo>
                  <a:pt x="321818" y="78993"/>
                </a:lnTo>
                <a:lnTo>
                  <a:pt x="328939" y="78993"/>
                </a:lnTo>
                <a:lnTo>
                  <a:pt x="329048" y="54355"/>
                </a:lnTo>
                <a:close/>
              </a:path>
              <a:path w="357504" h="132714">
                <a:moveTo>
                  <a:pt x="276224" y="52206"/>
                </a:moveTo>
                <a:lnTo>
                  <a:pt x="300734" y="66606"/>
                </a:lnTo>
                <a:lnTo>
                  <a:pt x="321945" y="54355"/>
                </a:lnTo>
                <a:lnTo>
                  <a:pt x="329048" y="54355"/>
                </a:lnTo>
                <a:lnTo>
                  <a:pt x="329057" y="52450"/>
                </a:lnTo>
                <a:lnTo>
                  <a:pt x="276224" y="52206"/>
                </a:lnTo>
                <a:close/>
              </a:path>
            </a:pathLst>
          </a:custGeom>
          <a:solidFill>
            <a:srgbClr val="043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09600" y="1219200"/>
            <a:ext cx="7874712" cy="539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0" algn="l">
              <a:spcBef>
                <a:spcPts val="100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                 </a:t>
            </a:r>
          </a:p>
          <a:p>
            <a:pPr marL="4057650" algn="l">
              <a:spcBef>
                <a:spcPts val="100"/>
              </a:spcBef>
            </a:pPr>
            <a:r>
              <a:rPr lang="ru-RU"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                       </a:t>
            </a:r>
            <a:r>
              <a:rPr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Soft </a:t>
            </a:r>
            <a:r>
              <a:rPr sz="2400" b="1" i="1" spc="-10" dirty="0">
                <a:solidFill>
                  <a:srgbClr val="FF0000"/>
                </a:solidFill>
                <a:latin typeface="Arial Narrow"/>
                <a:cs typeface="Arial Narrow"/>
              </a:rPr>
              <a:t>skills</a:t>
            </a:r>
            <a:endParaRPr sz="2400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4057650" algn="ctr"/>
            <a:r>
              <a:rPr lang="ru-RU"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                 </a:t>
            </a:r>
            <a:r>
              <a:rPr sz="2400" b="1" i="1" dirty="0" smtClean="0">
                <a:solidFill>
                  <a:srgbClr val="FF0000"/>
                </a:solidFill>
                <a:latin typeface="Arial Narrow"/>
                <a:cs typeface="Arial Narrow"/>
              </a:rPr>
              <a:t>в</a:t>
            </a:r>
            <a:r>
              <a:rPr sz="2400" b="1" i="1" spc="-15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b="1" i="1" dirty="0">
                <a:solidFill>
                  <a:srgbClr val="FF0000"/>
                </a:solidFill>
                <a:latin typeface="Arial Narrow"/>
                <a:cs typeface="Arial Narrow"/>
              </a:rPr>
              <a:t>проектах</a:t>
            </a:r>
            <a:r>
              <a:rPr sz="2400" b="1" i="1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400" b="1" i="1" spc="-20" dirty="0">
                <a:solidFill>
                  <a:srgbClr val="FF0000"/>
                </a:solidFill>
                <a:latin typeface="Arial Narrow"/>
                <a:cs typeface="Arial Narrow"/>
              </a:rPr>
              <a:t>ФГОС</a:t>
            </a:r>
            <a:endParaRPr sz="2400" i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700" marR="412115">
              <a:lnSpc>
                <a:spcPct val="150000"/>
              </a:lnSpc>
              <a:spcBef>
                <a:spcPts val="1140"/>
              </a:spcBef>
            </a:pP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Любознательность</a:t>
            </a:r>
            <a:r>
              <a:rPr sz="2400" b="1" spc="-2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838F6"/>
                </a:solidFill>
                <a:latin typeface="Arial Narrow"/>
                <a:cs typeface="Arial Narrow"/>
              </a:rPr>
              <a:t>и</a:t>
            </a:r>
            <a:r>
              <a:rPr sz="2400" spc="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Инициативность</a:t>
            </a:r>
            <a:r>
              <a:rPr sz="2400" b="1" u="sng" spc="4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2400" spc="-45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 личностным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24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(ценность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24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познания)</a:t>
            </a:r>
            <a:endParaRPr sz="2400" dirty="0">
              <a:latin typeface="Arial Narrow"/>
              <a:cs typeface="Arial Narrow"/>
            </a:endParaRPr>
          </a:p>
          <a:p>
            <a:pPr marL="12700" marR="5080">
              <a:lnSpc>
                <a:spcPct val="150000"/>
              </a:lnSpc>
            </a:pP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Упорство/настойчивость</a:t>
            </a:r>
            <a:r>
              <a:rPr sz="2400" b="1" spc="-4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838F6"/>
                </a:solidFill>
                <a:latin typeface="Arial Narrow"/>
                <a:cs typeface="Arial Narrow"/>
              </a:rPr>
              <a:t>и</a:t>
            </a:r>
            <a:r>
              <a:rPr sz="2400" spc="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Приспособляемость</a:t>
            </a:r>
            <a:r>
              <a:rPr sz="2400" b="1" spc="1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2400" spc="-3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4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4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(универсальные</a:t>
            </a:r>
            <a:r>
              <a:rPr sz="24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2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400" spc="-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</a:t>
            </a:r>
            <a:r>
              <a:rPr sz="24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действия);</a:t>
            </a:r>
            <a:endParaRPr sz="2400" dirty="0">
              <a:latin typeface="Arial Narrow"/>
              <a:cs typeface="Arial Narrow"/>
            </a:endParaRPr>
          </a:p>
          <a:p>
            <a:pPr marL="12700" marR="337185">
              <a:lnSpc>
                <a:spcPct val="150000"/>
              </a:lnSpc>
            </a:pPr>
            <a:r>
              <a:rPr sz="2400" b="1" u="sng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Лидерство</a:t>
            </a:r>
            <a:r>
              <a:rPr sz="2400" b="1" spc="-1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838F6"/>
                </a:solidFill>
                <a:latin typeface="Arial Narrow"/>
                <a:cs typeface="Arial Narrow"/>
              </a:rPr>
              <a:t>и</a:t>
            </a:r>
            <a:r>
              <a:rPr sz="2400" spc="-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u="sng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Социальная</a:t>
            </a:r>
            <a:r>
              <a:rPr sz="2400" b="1" u="sng" spc="5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2400" b="1" u="sng" spc="-10" dirty="0">
                <a:solidFill>
                  <a:srgbClr val="3838F6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осведомленность</a:t>
            </a:r>
            <a:r>
              <a:rPr sz="2400" b="1" spc="-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Symbol"/>
                <a:cs typeface="Symbol"/>
              </a:rPr>
              <a:t></a:t>
            </a:r>
            <a:r>
              <a:rPr sz="2400" spc="-50" dirty="0">
                <a:solidFill>
                  <a:srgbClr val="1C204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4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4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4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 </a:t>
            </a:r>
            <a:r>
              <a:rPr sz="2400" dirty="0">
                <a:solidFill>
                  <a:srgbClr val="1C2043"/>
                </a:solidFill>
                <a:latin typeface="Arial Narrow"/>
                <a:cs typeface="Arial Narrow"/>
              </a:rPr>
              <a:t>(совместная</a:t>
            </a:r>
            <a:r>
              <a:rPr sz="24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деятельность)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92297" cy="1524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spc="300" dirty="0" smtClean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</a:t>
            </a:r>
            <a:r>
              <a:rPr lang="ru-RU" sz="3200" spc="300" dirty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НАМ НУЖНО ФОРМИРОВАТЬ И </a:t>
            </a:r>
            <a:r>
              <a:rPr lang="ru-RU" sz="3200" spc="300" dirty="0" smtClean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РАЗВИВАТЬ </a:t>
            </a:r>
            <a:r>
              <a:rPr lang="ru-RU" sz="3200" spc="300" dirty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НАШИХ </a:t>
            </a:r>
            <a:r>
              <a:rPr lang="ru-RU" sz="3200" spc="300" dirty="0" smtClean="0">
                <a:ln w="11430" cmpd="sng">
                  <a:solidFill>
                    <a:srgbClr val="3838F6"/>
                  </a:solidFill>
                  <a:prstDash val="solid"/>
                  <a:miter lim="800000"/>
                </a:ln>
                <a:solidFill>
                  <a:srgbClr val="3838F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УЧЕНИКАХ    </a:t>
            </a:r>
            <a:r>
              <a:rPr lang="ru-RU" sz="3200" dirty="0">
                <a:solidFill>
                  <a:srgbClr val="3838F6"/>
                </a:solidFill>
              </a:rPr>
              <a:t/>
            </a:r>
            <a:br>
              <a:rPr lang="ru-RU" sz="3200" dirty="0">
                <a:solidFill>
                  <a:srgbClr val="3838F6"/>
                </a:solidFill>
              </a:rPr>
            </a:br>
            <a:endParaRPr lang="ru-RU" sz="3200" dirty="0">
              <a:solidFill>
                <a:srgbClr val="3838F6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pPr marL="22225">
                <a:lnSpc>
                  <a:spcPct val="100000"/>
                </a:lnSpc>
                <a:spcBef>
                  <a:spcPts val="10"/>
                </a:spcBef>
              </a:pPr>
              <a:t>3</a:t>
            </a:fld>
            <a:endParaRPr spc="-25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780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Изменения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в обновленных</a:t>
            </a:r>
            <a:r>
              <a:rPr sz="2000" spc="-5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ФГОС</a:t>
            </a:r>
            <a:r>
              <a:rPr sz="2000" spc="-1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НОО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и </a:t>
            </a:r>
            <a:r>
              <a:rPr sz="2000" spc="-25" dirty="0">
                <a:solidFill>
                  <a:srgbClr val="F3F3F3"/>
                </a:solidFill>
              </a:rPr>
              <a:t>ООО</a:t>
            </a:r>
            <a:endParaRPr sz="200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pPr marL="22225">
                <a:lnSpc>
                  <a:spcPct val="100000"/>
                </a:lnSpc>
                <a:spcBef>
                  <a:spcPts val="10"/>
                </a:spcBef>
              </a:pPr>
              <a:t>4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" y="1937766"/>
            <a:ext cx="4144010" cy="920750"/>
          </a:xfrm>
          <a:custGeom>
            <a:avLst/>
            <a:gdLst/>
            <a:ahLst/>
            <a:cxnLst/>
            <a:rect l="l" t="t" r="r" b="b"/>
            <a:pathLst>
              <a:path w="4144010" h="920750">
                <a:moveTo>
                  <a:pt x="0" y="920496"/>
                </a:moveTo>
                <a:lnTo>
                  <a:pt x="4143755" y="920496"/>
                </a:lnTo>
                <a:lnTo>
                  <a:pt x="4143755" y="0"/>
                </a:lnTo>
                <a:lnTo>
                  <a:pt x="0" y="0"/>
                </a:lnTo>
                <a:lnTo>
                  <a:pt x="0" y="920496"/>
                </a:lnTo>
                <a:close/>
              </a:path>
            </a:pathLst>
          </a:custGeom>
          <a:ln w="28574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0037" y="1952053"/>
            <a:ext cx="4115435" cy="892175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50165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39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Личностные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1800">
              <a:latin typeface="Arial Narrow"/>
              <a:cs typeface="Arial Narrow"/>
            </a:endParaRPr>
          </a:p>
          <a:p>
            <a:pPr marL="548005" marR="541020" algn="ctr">
              <a:lnSpc>
                <a:spcPts val="1860"/>
              </a:lnSpc>
              <a:spcBef>
                <a:spcPts val="16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направлениям воспитания: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750" y="2858261"/>
            <a:ext cx="4144010" cy="2635250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267970" indent="-172720">
              <a:lnSpc>
                <a:spcPct val="100000"/>
              </a:lnSpc>
              <a:spcBef>
                <a:spcPts val="434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гражданско-патриотическое;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духовно-нравственное;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эстетическое;</a:t>
            </a:r>
            <a:endParaRPr sz="1800">
              <a:latin typeface="Arial Narrow"/>
              <a:cs typeface="Arial Narrow"/>
            </a:endParaRPr>
          </a:p>
          <a:p>
            <a:pPr marL="267970" marR="349250" indent="-172720">
              <a:lnSpc>
                <a:spcPct val="85900"/>
              </a:lnSpc>
              <a:spcBef>
                <a:spcPts val="31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физическое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воспитание,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культуры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здоровья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эмоционального благополучия;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трудовое;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5"/>
              </a:spcBef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экологическое;</a:t>
            </a:r>
            <a:endParaRPr sz="1800">
              <a:latin typeface="Arial Narrow"/>
              <a:cs typeface="Arial Narrow"/>
            </a:endParaRPr>
          </a:p>
          <a:p>
            <a:pPr marL="26797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ценность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познания.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761" y="1930145"/>
            <a:ext cx="4287520" cy="864235"/>
          </a:xfrm>
          <a:custGeom>
            <a:avLst/>
            <a:gdLst/>
            <a:ahLst/>
            <a:cxnLst/>
            <a:rect l="l" t="t" r="r" b="b"/>
            <a:pathLst>
              <a:path w="4287520" h="864235">
                <a:moveTo>
                  <a:pt x="0" y="864108"/>
                </a:moveTo>
                <a:lnTo>
                  <a:pt x="4287012" y="864108"/>
                </a:lnTo>
                <a:lnTo>
                  <a:pt x="4287012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28575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87049" y="1944433"/>
            <a:ext cx="4258945" cy="835660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2010"/>
              </a:lnSpc>
              <a:spcBef>
                <a:spcPts val="175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Метапредметные</a:t>
            </a:r>
            <a:r>
              <a:rPr sz="18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1800">
              <a:latin typeface="Arial Narrow"/>
              <a:cs typeface="Arial Narrow"/>
            </a:endParaRPr>
          </a:p>
          <a:p>
            <a:pPr marL="232410" marR="226060" algn="ctr">
              <a:lnSpc>
                <a:spcPts val="1860"/>
              </a:lnSpc>
              <a:spcBef>
                <a:spcPts val="160"/>
              </a:spcBef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 по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видам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универсальных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b="1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действий: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72761" y="2794254"/>
            <a:ext cx="4287520" cy="2707005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92075" rIns="0" bIns="0" rtlCol="0">
            <a:spAutoFit/>
          </a:bodyPr>
          <a:lstStyle/>
          <a:p>
            <a:pPr marL="267970" marR="380365" indent="-172720">
              <a:lnSpc>
                <a:spcPct val="86100"/>
              </a:lnSpc>
              <a:spcBef>
                <a:spcPts val="72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познавательными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базовые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логические,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базовые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исследовательские,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работа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информацией;</a:t>
            </a:r>
            <a:endParaRPr sz="1800">
              <a:latin typeface="Arial Narrow"/>
              <a:cs typeface="Arial Narrow"/>
            </a:endParaRPr>
          </a:p>
          <a:p>
            <a:pPr marL="267970" marR="179070" indent="-172720">
              <a:lnSpc>
                <a:spcPts val="1860"/>
              </a:lnSpc>
              <a:spcBef>
                <a:spcPts val="32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коммуникативными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общение,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деятельность;</a:t>
            </a:r>
            <a:endParaRPr sz="1800">
              <a:latin typeface="Arial Narrow"/>
              <a:cs typeface="Arial Narrow"/>
            </a:endParaRPr>
          </a:p>
          <a:p>
            <a:pPr marL="267970" marR="592455" indent="-172720">
              <a:lnSpc>
                <a:spcPct val="86200"/>
              </a:lnSpc>
              <a:spcBef>
                <a:spcPts val="285"/>
              </a:spcBef>
              <a:buChar char="•"/>
              <a:tabLst>
                <a:tab pos="26860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регулятивными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–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самоорганизация,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самоконтроль.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5750" y="5787390"/>
            <a:ext cx="8477250" cy="780342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195070" marR="1184275" indent="147955">
              <a:lnSpc>
                <a:spcPct val="100000"/>
              </a:lnSpc>
              <a:spcBef>
                <a:spcPts val="325"/>
              </a:spcBef>
            </a:pP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В</a:t>
            </a:r>
            <a:r>
              <a:rPr sz="2400" b="1" spc="-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обновленных</a:t>
            </a:r>
            <a:r>
              <a:rPr sz="2400" b="1" spc="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ФГОС -</a:t>
            </a:r>
            <a:r>
              <a:rPr sz="2400" b="1" spc="-1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каждое</a:t>
            </a:r>
            <a:r>
              <a:rPr sz="2400" b="1" spc="5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из</a:t>
            </a:r>
            <a:r>
              <a:rPr sz="2400" b="1" spc="-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spc="-25" dirty="0">
                <a:solidFill>
                  <a:srgbClr val="3838F6"/>
                </a:solidFill>
                <a:latin typeface="Arial Narrow"/>
                <a:cs typeface="Arial Narrow"/>
              </a:rPr>
              <a:t>УУД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содержит критерии</a:t>
            </a:r>
            <a:r>
              <a:rPr sz="2400" b="1" spc="2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3838F6"/>
                </a:solidFill>
                <a:latin typeface="Arial Narrow"/>
                <a:cs typeface="Arial Narrow"/>
              </a:rPr>
              <a:t>их</a:t>
            </a:r>
            <a:r>
              <a:rPr sz="2400" b="1" spc="-6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3838F6"/>
                </a:solidFill>
                <a:latin typeface="Arial Narrow"/>
                <a:cs typeface="Arial Narrow"/>
              </a:rPr>
              <a:t>сформированности</a:t>
            </a:r>
            <a:endParaRPr sz="2400" b="1" dirty="0">
              <a:solidFill>
                <a:srgbClr val="3838F6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0812" y="1350899"/>
          <a:ext cx="8501379" cy="457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77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Критерий</a:t>
                      </a:r>
                      <a:endParaRPr sz="1400" dirty="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Старый</a:t>
                      </a:r>
                      <a:r>
                        <a:rPr sz="14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Новый</a:t>
                      </a:r>
                      <a:r>
                        <a:rPr sz="1400" b="1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282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курсов,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1874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Рабочие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курсов,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внеурочной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модулей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Структура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53467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Различается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400" spc="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09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Одинаковая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всех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программ, </a:t>
                      </a:r>
                      <a:r>
                        <a:rPr sz="1400" spc="-5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числе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 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49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планирование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учебных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предметов,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133350" algn="just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воспитания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темы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06045" marR="3022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указанием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количества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академических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часов,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отводимых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освоение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каждой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темы,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возможности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использования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по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этой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теме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ЭОР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ЦОР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490">
                <a:tc>
                  <a:txBody>
                    <a:bodyPr/>
                    <a:lstStyle/>
                    <a:p>
                      <a:pPr marL="104775" marR="133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Тематическое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планирование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рабочих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курсов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учетом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воспитания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marL="104775" marR="3721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Учет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 воспитания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7512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Только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«Тематическое планирование»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Во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всех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разделах рабочей</a:t>
                      </a:r>
                      <a:r>
                        <a:rPr sz="1400" spc="-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49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Особенности</a:t>
                      </a:r>
                      <a:r>
                        <a:rPr sz="1400" spc="-5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рабочей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курса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внеурочной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3067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содержании</a:t>
                      </a:r>
                      <a:r>
                        <a:rPr sz="1400" spc="-4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быть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указаны</a:t>
                      </a:r>
                      <a:r>
                        <a:rPr sz="1400" spc="-4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r>
                        <a:rPr sz="1400" spc="-3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400" spc="-2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виды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деятельности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60071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программе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должны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быть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указаны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формы</a:t>
                      </a:r>
                      <a:r>
                        <a:rPr sz="1400" spc="-3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проведения</a:t>
                      </a:r>
                      <a:r>
                        <a:rPr sz="1400" spc="-15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0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занятий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5DC9D1"/>
                      </a:solidFill>
                      <a:prstDash val="solid"/>
                    </a:lnL>
                    <a:lnR w="12700">
                      <a:solidFill>
                        <a:srgbClr val="5DC9D1"/>
                      </a:solidFill>
                      <a:prstDash val="solid"/>
                    </a:lnR>
                    <a:lnT w="12700">
                      <a:solidFill>
                        <a:srgbClr val="5DC9D1"/>
                      </a:solidFill>
                      <a:prstDash val="solid"/>
                    </a:lnT>
                    <a:lnB w="12700">
                      <a:solidFill>
                        <a:srgbClr val="5DC9D1"/>
                      </a:solidFill>
                      <a:prstDash val="solid"/>
                    </a:lnB>
                    <a:solidFill>
                      <a:srgbClr val="5DC9D1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>
                <a:latin typeface="Times New Roman"/>
                <a:cs typeface="Times New Roman"/>
              </a:rPr>
              <a:pPr marL="22225">
                <a:lnSpc>
                  <a:spcPct val="100000"/>
                </a:lnSpc>
                <a:spcBef>
                  <a:spcPts val="10"/>
                </a:spcBef>
              </a:pPr>
              <a:t>5</a:t>
            </a:fld>
            <a:endParaRPr spc="-25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8400" y="152400"/>
            <a:ext cx="626808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606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Изменения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обновленных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10" dirty="0">
                <a:solidFill>
                  <a:srgbClr val="FF0000"/>
                </a:solidFill>
                <a:latin typeface="Times New Roman"/>
                <a:cs typeface="Times New Roman"/>
              </a:rPr>
              <a:t>ФГОС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50" dirty="0">
                <a:solidFill>
                  <a:srgbClr val="FF0000"/>
                </a:solidFill>
                <a:latin typeface="Times New Roman"/>
                <a:cs typeface="Times New Roman"/>
              </a:rPr>
              <a:t>НОО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85" dirty="0">
                <a:solidFill>
                  <a:srgbClr val="FF0000"/>
                </a:solidFill>
                <a:latin typeface="Times New Roman"/>
                <a:cs typeface="Times New Roman"/>
              </a:rPr>
              <a:t>ООО</a:t>
            </a:r>
            <a:endParaRPr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3838F6"/>
                </a:solidFill>
                <a:latin typeface="Arial Narrow"/>
                <a:cs typeface="Arial Narrow"/>
              </a:rPr>
              <a:t>Требования</a:t>
            </a:r>
            <a:r>
              <a:rPr sz="2800" b="1" spc="-5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800" b="1" dirty="0">
                <a:solidFill>
                  <a:srgbClr val="3838F6"/>
                </a:solidFill>
                <a:latin typeface="Arial Narrow"/>
                <a:cs typeface="Arial Narrow"/>
              </a:rPr>
              <a:t>к</a:t>
            </a:r>
            <a:r>
              <a:rPr sz="2800" b="1" spc="-1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800" b="1" dirty="0">
                <a:solidFill>
                  <a:srgbClr val="3838F6"/>
                </a:solidFill>
                <a:latin typeface="Arial Narrow"/>
                <a:cs typeface="Arial Narrow"/>
              </a:rPr>
              <a:t>рабочим</a:t>
            </a:r>
            <a:r>
              <a:rPr sz="2800" b="1" spc="-30" dirty="0">
                <a:solidFill>
                  <a:srgbClr val="3838F6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3838F6"/>
                </a:solidFill>
                <a:latin typeface="Arial Narrow"/>
                <a:cs typeface="Arial Narrow"/>
              </a:rPr>
              <a:t>программам</a:t>
            </a:r>
            <a:endParaRPr sz="2800" dirty="0">
              <a:solidFill>
                <a:srgbClr val="3838F6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92596" y="169163"/>
            <a:ext cx="780415" cy="346075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073265" cy="1769745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11"/>
            <a:ext cx="2194560" cy="894715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93165" y="863345"/>
            <a:ext cx="4355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3F3F3"/>
                </a:solidFill>
              </a:rPr>
              <a:t>КАК</a:t>
            </a:r>
            <a:r>
              <a:rPr sz="2000" spc="-3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СОСТАВИТЬ</a:t>
            </a:r>
            <a:r>
              <a:rPr sz="2000" spc="-50" dirty="0">
                <a:solidFill>
                  <a:srgbClr val="F3F3F3"/>
                </a:solidFill>
              </a:rPr>
              <a:t> </a:t>
            </a:r>
            <a:r>
              <a:rPr sz="2000" dirty="0">
                <a:solidFill>
                  <a:srgbClr val="F3F3F3"/>
                </a:solidFill>
              </a:rPr>
              <a:t>РАБОЧУЮ</a:t>
            </a:r>
            <a:r>
              <a:rPr sz="2000" spc="-25" dirty="0">
                <a:solidFill>
                  <a:srgbClr val="F3F3F3"/>
                </a:solidFill>
              </a:rPr>
              <a:t> </a:t>
            </a:r>
            <a:r>
              <a:rPr sz="2000" spc="-10" dirty="0">
                <a:solidFill>
                  <a:srgbClr val="F3F3F3"/>
                </a:solidFill>
              </a:rPr>
              <a:t>ПРОГРАММУ</a:t>
            </a:r>
            <a:endParaRPr sz="200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pPr marL="37465">
                <a:lnSpc>
                  <a:spcPct val="100000"/>
                </a:lnSpc>
                <a:spcBef>
                  <a:spcPts val="50"/>
                </a:spcBef>
              </a:pPr>
              <a:t>6</a:t>
            </a:fld>
            <a:endParaRPr spc="-25" dirty="0"/>
          </a:p>
        </p:txBody>
      </p:sp>
      <p:grpSp>
        <p:nvGrpSpPr>
          <p:cNvPr id="12" name="object 12"/>
          <p:cNvGrpSpPr/>
          <p:nvPr/>
        </p:nvGrpSpPr>
        <p:grpSpPr>
          <a:xfrm>
            <a:off x="414718" y="2139886"/>
            <a:ext cx="8244840" cy="2152015"/>
            <a:chOff x="414718" y="2139886"/>
            <a:chExt cx="8244840" cy="2152015"/>
          </a:xfrm>
        </p:grpSpPr>
        <p:sp>
          <p:nvSpPr>
            <p:cNvPr id="13" name="object 13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8215883" y="0"/>
                  </a:moveTo>
                  <a:lnTo>
                    <a:pt x="0" y="0"/>
                  </a:lnTo>
                  <a:lnTo>
                    <a:pt x="0" y="1827276"/>
                  </a:lnTo>
                  <a:lnTo>
                    <a:pt x="8215883" y="1827276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2449829"/>
              <a:ext cx="8216265" cy="1827530"/>
            </a:xfrm>
            <a:custGeom>
              <a:avLst/>
              <a:gdLst/>
              <a:ahLst/>
              <a:cxnLst/>
              <a:rect l="l" t="t" r="r" b="b"/>
              <a:pathLst>
                <a:path w="8216265" h="1827529">
                  <a:moveTo>
                    <a:pt x="0" y="1827276"/>
                  </a:moveTo>
                  <a:lnTo>
                    <a:pt x="8215883" y="1827276"/>
                  </a:lnTo>
                  <a:lnTo>
                    <a:pt x="8215883" y="0"/>
                  </a:lnTo>
                  <a:lnTo>
                    <a:pt x="0" y="0"/>
                  </a:lnTo>
                  <a:lnTo>
                    <a:pt x="0" y="1827276"/>
                  </a:lnTo>
                  <a:close/>
                </a:path>
              </a:pathLst>
            </a:custGeom>
            <a:ln w="28575">
              <a:solidFill>
                <a:srgbClr val="043C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5651500" y="0"/>
                  </a:moveTo>
                  <a:lnTo>
                    <a:pt x="98551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1" y="591312"/>
                  </a:lnTo>
                  <a:lnTo>
                    <a:pt x="5651500" y="591312"/>
                  </a:lnTo>
                  <a:lnTo>
                    <a:pt x="5689883" y="583574"/>
                  </a:lnTo>
                  <a:lnTo>
                    <a:pt x="5721207" y="562467"/>
                  </a:lnTo>
                  <a:lnTo>
                    <a:pt x="5742314" y="531143"/>
                  </a:lnTo>
                  <a:lnTo>
                    <a:pt x="5750052" y="492760"/>
                  </a:lnTo>
                  <a:lnTo>
                    <a:pt x="5750052" y="98551"/>
                  </a:lnTo>
                  <a:lnTo>
                    <a:pt x="5742314" y="60168"/>
                  </a:lnTo>
                  <a:lnTo>
                    <a:pt x="5721207" y="28844"/>
                  </a:lnTo>
                  <a:lnTo>
                    <a:pt x="5689883" y="7737"/>
                  </a:lnTo>
                  <a:lnTo>
                    <a:pt x="565150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0486" y="2154173"/>
              <a:ext cx="5750560" cy="591820"/>
            </a:xfrm>
            <a:custGeom>
              <a:avLst/>
              <a:gdLst/>
              <a:ahLst/>
              <a:cxnLst/>
              <a:rect l="l" t="t" r="r" b="b"/>
              <a:pathLst>
                <a:path w="5750559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1" y="0"/>
                  </a:lnTo>
                  <a:lnTo>
                    <a:pt x="5651500" y="0"/>
                  </a:lnTo>
                  <a:lnTo>
                    <a:pt x="5689883" y="7737"/>
                  </a:lnTo>
                  <a:lnTo>
                    <a:pt x="5721207" y="28844"/>
                  </a:lnTo>
                  <a:lnTo>
                    <a:pt x="5742314" y="60168"/>
                  </a:lnTo>
                  <a:lnTo>
                    <a:pt x="5750052" y="98551"/>
                  </a:lnTo>
                  <a:lnTo>
                    <a:pt x="5750052" y="492760"/>
                  </a:lnTo>
                  <a:lnTo>
                    <a:pt x="5742314" y="531143"/>
                  </a:lnTo>
                  <a:lnTo>
                    <a:pt x="5721207" y="562467"/>
                  </a:lnTo>
                  <a:lnTo>
                    <a:pt x="5689883" y="583574"/>
                  </a:lnTo>
                  <a:lnTo>
                    <a:pt x="5651500" y="591312"/>
                  </a:lnTo>
                  <a:lnTo>
                    <a:pt x="98551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29004" y="4277359"/>
            <a:ext cx="8216393" cy="1566546"/>
            <a:chOff x="429004" y="4277359"/>
            <a:chExt cx="8216393" cy="1566546"/>
          </a:xfrm>
        </p:grpSpPr>
        <p:sp>
          <p:nvSpPr>
            <p:cNvPr id="18" name="object 18"/>
            <p:cNvSpPr/>
            <p:nvPr/>
          </p:nvSpPr>
          <p:spPr>
            <a:xfrm>
              <a:off x="715517" y="4644390"/>
              <a:ext cx="7929880" cy="1199515"/>
            </a:xfrm>
            <a:custGeom>
              <a:avLst/>
              <a:gdLst/>
              <a:ahLst/>
              <a:cxnLst/>
              <a:rect l="l" t="t" r="r" b="b"/>
              <a:pathLst>
                <a:path w="7929880" h="1199514">
                  <a:moveTo>
                    <a:pt x="0" y="1199388"/>
                  </a:moveTo>
                  <a:lnTo>
                    <a:pt x="7929372" y="1199388"/>
                  </a:lnTo>
                  <a:lnTo>
                    <a:pt x="7929372" y="0"/>
                  </a:lnTo>
                  <a:lnTo>
                    <a:pt x="0" y="0"/>
                  </a:lnTo>
                  <a:lnTo>
                    <a:pt x="0" y="1199388"/>
                  </a:lnTo>
                  <a:close/>
                </a:path>
              </a:pathLst>
            </a:custGeom>
            <a:ln w="28574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004" y="4277359"/>
              <a:ext cx="790195" cy="652019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9005" y="43578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3041" y="2277617"/>
            <a:ext cx="7901305" cy="352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Структуру</a:t>
            </a:r>
            <a:r>
              <a:rPr sz="1800" b="1" spc="-15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3F3F3"/>
                </a:solidFill>
                <a:latin typeface="Arial Narrow"/>
                <a:cs typeface="Arial Narrow"/>
              </a:rPr>
              <a:t>рабочей</a:t>
            </a:r>
            <a:r>
              <a:rPr sz="1800" b="1" spc="-10" dirty="0">
                <a:solidFill>
                  <a:srgbClr val="F3F3F3"/>
                </a:solidFill>
                <a:latin typeface="Arial Narrow"/>
                <a:cs typeface="Arial Narrow"/>
              </a:rPr>
              <a:t> программы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Arial Narrow"/>
              <a:cs typeface="Arial Narrow"/>
            </a:endParaRPr>
          </a:p>
          <a:p>
            <a:pPr marL="575310" indent="-172720">
              <a:lnSpc>
                <a:spcPct val="100000"/>
              </a:lnSpc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модуля;</a:t>
            </a:r>
            <a:endParaRPr sz="1800" dirty="0">
              <a:latin typeface="Arial Narrow"/>
              <a:cs typeface="Arial Narrow"/>
            </a:endParaRPr>
          </a:p>
          <a:p>
            <a:pPr marL="575310" indent="-172720">
              <a:lnSpc>
                <a:spcPct val="100000"/>
              </a:lnSpc>
              <a:spcBef>
                <a:spcPts val="10"/>
              </a:spcBef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планируемые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освоения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курса,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модуля;</a:t>
            </a:r>
            <a:endParaRPr sz="1800" dirty="0">
              <a:latin typeface="Arial Narrow"/>
              <a:cs typeface="Arial Narrow"/>
            </a:endParaRPr>
          </a:p>
          <a:p>
            <a:pPr marL="575310" marR="565785" indent="-172720">
              <a:lnSpc>
                <a:spcPct val="86200"/>
              </a:lnSpc>
              <a:spcBef>
                <a:spcPts val="310"/>
              </a:spcBef>
              <a:buChar char="•"/>
              <a:tabLst>
                <a:tab pos="57594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тематическое</a:t>
            </a:r>
            <a:r>
              <a:rPr sz="18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планирование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указанием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количества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академических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часов,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отводимых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8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темы,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использования</a:t>
            </a:r>
            <a:r>
              <a:rPr sz="18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этой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теме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ЭОР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ЦОР,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 являются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методическими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материалами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Arial Narrow"/>
              <a:cs typeface="Arial Narrow"/>
            </a:endParaRPr>
          </a:p>
          <a:p>
            <a:pPr marL="12700">
              <a:lnSpc>
                <a:spcPts val="1860"/>
              </a:lnSpc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 dirty="0">
              <a:latin typeface="Arial Black"/>
              <a:cs typeface="Arial Black"/>
            </a:endParaRPr>
          </a:p>
          <a:p>
            <a:pPr marL="674370" algn="just">
              <a:lnSpc>
                <a:spcPts val="186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Любые</a:t>
            </a:r>
            <a:r>
              <a:rPr sz="1800" b="1" spc="18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другие</a:t>
            </a:r>
            <a:r>
              <a:rPr sz="1800" b="1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,</a:t>
            </a:r>
            <a:r>
              <a:rPr sz="1800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например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такие,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как</a:t>
            </a:r>
            <a:r>
              <a:rPr sz="1800" spc="190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«Пояснительная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записка»,</a:t>
            </a:r>
            <a:endParaRPr sz="1800" dirty="0">
              <a:latin typeface="Arial Narrow"/>
              <a:cs typeface="Arial Narrow"/>
            </a:endParaRPr>
          </a:p>
          <a:p>
            <a:pPr marL="142240" marR="5080" algn="just">
              <a:lnSpc>
                <a:spcPct val="100000"/>
              </a:lnSpc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«Календарно-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тематическое</a:t>
            </a:r>
            <a:r>
              <a:rPr sz="1800" spc="1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планирование»,</a:t>
            </a:r>
            <a:r>
              <a:rPr sz="1800" spc="1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sz="1800" b="1" spc="17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являются</a:t>
            </a:r>
            <a:r>
              <a:rPr sz="1800" b="1" spc="1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 Narrow"/>
                <a:cs typeface="Arial Narrow"/>
              </a:rPr>
              <a:t>обязательными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r>
              <a:rPr sz="1800" spc="1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Включить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такие</a:t>
            </a:r>
            <a:r>
              <a:rPr sz="1800" spc="2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рабочую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программу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педагоги</a:t>
            </a:r>
            <a:r>
              <a:rPr sz="1800" spc="2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обязаны</a:t>
            </a:r>
            <a:r>
              <a:rPr sz="1800" b="1" spc="2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только</a:t>
            </a:r>
            <a:r>
              <a:rPr sz="1800" b="1" spc="26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случае,</a:t>
            </a:r>
            <a:r>
              <a:rPr sz="1800" spc="2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если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они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закреплены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ее структуре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локальным</a:t>
            </a:r>
            <a:r>
              <a:rPr sz="18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актом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5346" y="5416486"/>
            <a:ext cx="5229225" cy="1442085"/>
            <a:chOff x="3915346" y="5416486"/>
            <a:chExt cx="5229225" cy="1442085"/>
          </a:xfrm>
        </p:grpSpPr>
        <p:sp>
          <p:nvSpPr>
            <p:cNvPr id="3" name="object 3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4648962" y="0"/>
                  </a:moveTo>
                  <a:lnTo>
                    <a:pt x="137921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04"/>
                  </a:lnTo>
                  <a:lnTo>
                    <a:pt x="26602" y="771065"/>
                  </a:lnTo>
                  <a:lnTo>
                    <a:pt x="56455" y="800921"/>
                  </a:lnTo>
                  <a:lnTo>
                    <a:pt x="94317" y="820500"/>
                  </a:lnTo>
                  <a:lnTo>
                    <a:pt x="137921" y="827532"/>
                  </a:lnTo>
                  <a:lnTo>
                    <a:pt x="4648962" y="827532"/>
                  </a:lnTo>
                  <a:lnTo>
                    <a:pt x="4692566" y="820500"/>
                  </a:lnTo>
                  <a:lnTo>
                    <a:pt x="4730428" y="800921"/>
                  </a:lnTo>
                  <a:lnTo>
                    <a:pt x="4760281" y="771065"/>
                  </a:lnTo>
                  <a:lnTo>
                    <a:pt x="4779855" y="733204"/>
                  </a:lnTo>
                  <a:lnTo>
                    <a:pt x="4786884" y="689610"/>
                  </a:lnTo>
                  <a:lnTo>
                    <a:pt x="4786884" y="137922"/>
                  </a:lnTo>
                  <a:lnTo>
                    <a:pt x="4779855" y="94317"/>
                  </a:lnTo>
                  <a:lnTo>
                    <a:pt x="4760281" y="56455"/>
                  </a:lnTo>
                  <a:lnTo>
                    <a:pt x="4730428" y="26602"/>
                  </a:lnTo>
                  <a:lnTo>
                    <a:pt x="4692566" y="7028"/>
                  </a:lnTo>
                  <a:lnTo>
                    <a:pt x="464896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29634" y="5430773"/>
              <a:ext cx="4787265" cy="828040"/>
            </a:xfrm>
            <a:custGeom>
              <a:avLst/>
              <a:gdLst/>
              <a:ahLst/>
              <a:cxnLst/>
              <a:rect l="l" t="t" r="r" b="b"/>
              <a:pathLst>
                <a:path w="478726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1" y="0"/>
                  </a:lnTo>
                  <a:lnTo>
                    <a:pt x="4648962" y="0"/>
                  </a:lnTo>
                  <a:lnTo>
                    <a:pt x="4692566" y="7028"/>
                  </a:lnTo>
                  <a:lnTo>
                    <a:pt x="4730428" y="26602"/>
                  </a:lnTo>
                  <a:lnTo>
                    <a:pt x="4760281" y="56455"/>
                  </a:lnTo>
                  <a:lnTo>
                    <a:pt x="4779855" y="94317"/>
                  </a:lnTo>
                  <a:lnTo>
                    <a:pt x="4786884" y="137922"/>
                  </a:lnTo>
                  <a:lnTo>
                    <a:pt x="4786884" y="689610"/>
                  </a:lnTo>
                  <a:lnTo>
                    <a:pt x="4779855" y="733204"/>
                  </a:lnTo>
                  <a:lnTo>
                    <a:pt x="4760281" y="771065"/>
                  </a:lnTo>
                  <a:lnTo>
                    <a:pt x="4730428" y="800921"/>
                  </a:lnTo>
                  <a:lnTo>
                    <a:pt x="4692566" y="820500"/>
                  </a:lnTo>
                  <a:lnTo>
                    <a:pt x="4648962" y="827532"/>
                  </a:lnTo>
                  <a:lnTo>
                    <a:pt x="137921" y="827532"/>
                  </a:lnTo>
                  <a:lnTo>
                    <a:pt x="94317" y="820500"/>
                  </a:lnTo>
                  <a:lnTo>
                    <a:pt x="56455" y="800921"/>
                  </a:lnTo>
                  <a:lnTo>
                    <a:pt x="26602" y="771065"/>
                  </a:lnTo>
                  <a:lnTo>
                    <a:pt x="7028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4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19290" y="1487614"/>
            <a:ext cx="8378825" cy="553085"/>
            <a:chOff x="419290" y="1487614"/>
            <a:chExt cx="8378825" cy="553085"/>
          </a:xfrm>
        </p:grpSpPr>
        <p:sp>
          <p:nvSpPr>
            <p:cNvPr id="6" name="object 6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8297545" y="0"/>
                  </a:moveTo>
                  <a:lnTo>
                    <a:pt x="52425" y="0"/>
                  </a:lnTo>
                  <a:lnTo>
                    <a:pt x="32018" y="4123"/>
                  </a:lnTo>
                  <a:lnTo>
                    <a:pt x="15354" y="15366"/>
                  </a:lnTo>
                  <a:lnTo>
                    <a:pt x="4119" y="32039"/>
                  </a:lnTo>
                  <a:lnTo>
                    <a:pt x="0" y="52450"/>
                  </a:lnTo>
                  <a:lnTo>
                    <a:pt x="0" y="471805"/>
                  </a:lnTo>
                  <a:lnTo>
                    <a:pt x="4119" y="492216"/>
                  </a:lnTo>
                  <a:lnTo>
                    <a:pt x="15354" y="508889"/>
                  </a:lnTo>
                  <a:lnTo>
                    <a:pt x="32018" y="520132"/>
                  </a:lnTo>
                  <a:lnTo>
                    <a:pt x="52425" y="524256"/>
                  </a:lnTo>
                  <a:lnTo>
                    <a:pt x="8297545" y="524256"/>
                  </a:lnTo>
                  <a:lnTo>
                    <a:pt x="8317956" y="520132"/>
                  </a:lnTo>
                  <a:lnTo>
                    <a:pt x="8334629" y="508889"/>
                  </a:lnTo>
                  <a:lnTo>
                    <a:pt x="8345872" y="492216"/>
                  </a:lnTo>
                  <a:lnTo>
                    <a:pt x="8349996" y="471805"/>
                  </a:lnTo>
                  <a:lnTo>
                    <a:pt x="8349996" y="52450"/>
                  </a:lnTo>
                  <a:lnTo>
                    <a:pt x="8345872" y="32039"/>
                  </a:lnTo>
                  <a:lnTo>
                    <a:pt x="8334629" y="15366"/>
                  </a:lnTo>
                  <a:lnTo>
                    <a:pt x="8317956" y="4123"/>
                  </a:lnTo>
                  <a:lnTo>
                    <a:pt x="8297545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577" y="1501902"/>
              <a:ext cx="8350250" cy="524510"/>
            </a:xfrm>
            <a:custGeom>
              <a:avLst/>
              <a:gdLst/>
              <a:ahLst/>
              <a:cxnLst/>
              <a:rect l="l" t="t" r="r" b="b"/>
              <a:pathLst>
                <a:path w="8350250" h="524510">
                  <a:moveTo>
                    <a:pt x="0" y="52450"/>
                  </a:moveTo>
                  <a:lnTo>
                    <a:pt x="4119" y="32039"/>
                  </a:lnTo>
                  <a:lnTo>
                    <a:pt x="15354" y="15366"/>
                  </a:lnTo>
                  <a:lnTo>
                    <a:pt x="32018" y="4123"/>
                  </a:lnTo>
                  <a:lnTo>
                    <a:pt x="52425" y="0"/>
                  </a:lnTo>
                  <a:lnTo>
                    <a:pt x="8297545" y="0"/>
                  </a:lnTo>
                  <a:lnTo>
                    <a:pt x="8317956" y="4123"/>
                  </a:lnTo>
                  <a:lnTo>
                    <a:pt x="8334629" y="15366"/>
                  </a:lnTo>
                  <a:lnTo>
                    <a:pt x="8345872" y="32039"/>
                  </a:lnTo>
                  <a:lnTo>
                    <a:pt x="8349996" y="52450"/>
                  </a:lnTo>
                  <a:lnTo>
                    <a:pt x="8349996" y="471805"/>
                  </a:lnTo>
                  <a:lnTo>
                    <a:pt x="8345872" y="492216"/>
                  </a:lnTo>
                  <a:lnTo>
                    <a:pt x="8334629" y="508889"/>
                  </a:lnTo>
                  <a:lnTo>
                    <a:pt x="8317956" y="520132"/>
                  </a:lnTo>
                  <a:lnTo>
                    <a:pt x="8297545" y="524256"/>
                  </a:lnTo>
                  <a:lnTo>
                    <a:pt x="52425" y="524256"/>
                  </a:lnTo>
                  <a:lnTo>
                    <a:pt x="32018" y="520132"/>
                  </a:lnTo>
                  <a:lnTo>
                    <a:pt x="15354" y="508889"/>
                  </a:lnTo>
                  <a:lnTo>
                    <a:pt x="4119" y="492216"/>
                  </a:lnTo>
                  <a:lnTo>
                    <a:pt x="0" y="471805"/>
                  </a:lnTo>
                  <a:lnTo>
                    <a:pt x="0" y="52450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3813" y="1027302"/>
            <a:ext cx="4182110" cy="852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 личностным</a:t>
            </a:r>
            <a:r>
              <a:rPr sz="2000" b="1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 Narrow"/>
              <a:cs typeface="Arial Narrow"/>
            </a:endParaRPr>
          </a:p>
          <a:p>
            <a:pPr marL="405130"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6910" y="2144458"/>
            <a:ext cx="2095500" cy="1228090"/>
            <a:chOff x="426910" y="2144458"/>
            <a:chExt cx="2095500" cy="1228090"/>
          </a:xfrm>
        </p:grpSpPr>
        <p:sp>
          <p:nvSpPr>
            <p:cNvPr id="10" name="object 10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1946656" y="0"/>
                  </a:moveTo>
                  <a:lnTo>
                    <a:pt x="119938" y="0"/>
                  </a:lnTo>
                  <a:lnTo>
                    <a:pt x="73252" y="9427"/>
                  </a:lnTo>
                  <a:lnTo>
                    <a:pt x="35128" y="35131"/>
                  </a:lnTo>
                  <a:lnTo>
                    <a:pt x="9424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4" y="1126146"/>
                  </a:lnTo>
                  <a:lnTo>
                    <a:pt x="35128" y="1164256"/>
                  </a:lnTo>
                  <a:lnTo>
                    <a:pt x="73252" y="1189960"/>
                  </a:lnTo>
                  <a:lnTo>
                    <a:pt x="119938" y="1199388"/>
                  </a:lnTo>
                  <a:lnTo>
                    <a:pt x="1946656" y="1199388"/>
                  </a:lnTo>
                  <a:lnTo>
                    <a:pt x="1993302" y="1189960"/>
                  </a:lnTo>
                  <a:lnTo>
                    <a:pt x="2031412" y="1164256"/>
                  </a:lnTo>
                  <a:lnTo>
                    <a:pt x="2057116" y="1126146"/>
                  </a:lnTo>
                  <a:lnTo>
                    <a:pt x="2066544" y="1079500"/>
                  </a:lnTo>
                  <a:lnTo>
                    <a:pt x="2066544" y="119887"/>
                  </a:lnTo>
                  <a:lnTo>
                    <a:pt x="2057116" y="73241"/>
                  </a:lnTo>
                  <a:lnTo>
                    <a:pt x="2031412" y="35131"/>
                  </a:lnTo>
                  <a:lnTo>
                    <a:pt x="1993302" y="9427"/>
                  </a:lnTo>
                  <a:lnTo>
                    <a:pt x="19466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1198" y="2158745"/>
              <a:ext cx="2066925" cy="1199515"/>
            </a:xfrm>
            <a:custGeom>
              <a:avLst/>
              <a:gdLst/>
              <a:ahLst/>
              <a:cxnLst/>
              <a:rect l="l" t="t" r="r" b="b"/>
              <a:pathLst>
                <a:path w="2066925" h="1199514">
                  <a:moveTo>
                    <a:pt x="0" y="119887"/>
                  </a:moveTo>
                  <a:lnTo>
                    <a:pt x="9424" y="73241"/>
                  </a:lnTo>
                  <a:lnTo>
                    <a:pt x="35128" y="35131"/>
                  </a:lnTo>
                  <a:lnTo>
                    <a:pt x="73252" y="9427"/>
                  </a:lnTo>
                  <a:lnTo>
                    <a:pt x="119938" y="0"/>
                  </a:lnTo>
                  <a:lnTo>
                    <a:pt x="1946656" y="0"/>
                  </a:lnTo>
                  <a:lnTo>
                    <a:pt x="1993302" y="9427"/>
                  </a:lnTo>
                  <a:lnTo>
                    <a:pt x="2031412" y="35131"/>
                  </a:lnTo>
                  <a:lnTo>
                    <a:pt x="2057116" y="73241"/>
                  </a:lnTo>
                  <a:lnTo>
                    <a:pt x="2066544" y="119887"/>
                  </a:lnTo>
                  <a:lnTo>
                    <a:pt x="2066544" y="1079500"/>
                  </a:lnTo>
                  <a:lnTo>
                    <a:pt x="2057116" y="1126146"/>
                  </a:lnTo>
                  <a:lnTo>
                    <a:pt x="2031412" y="1164256"/>
                  </a:lnTo>
                  <a:lnTo>
                    <a:pt x="1993302" y="1189960"/>
                  </a:lnTo>
                  <a:lnTo>
                    <a:pt x="1946656" y="1199388"/>
                  </a:lnTo>
                  <a:lnTo>
                    <a:pt x="119938" y="1199388"/>
                  </a:lnTo>
                  <a:lnTo>
                    <a:pt x="73252" y="1189960"/>
                  </a:lnTo>
                  <a:lnTo>
                    <a:pt x="35128" y="1164256"/>
                  </a:lnTo>
                  <a:lnTo>
                    <a:pt x="9424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1329" y="2185797"/>
            <a:ext cx="158369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127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у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обучающихся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основ российской гражданской идентичности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50426" y="2144458"/>
            <a:ext cx="2077085" cy="1203960"/>
            <a:chOff x="2650426" y="2144458"/>
            <a:chExt cx="2077085" cy="1203960"/>
          </a:xfrm>
        </p:grpSpPr>
        <p:sp>
          <p:nvSpPr>
            <p:cNvPr id="14" name="object 14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1930781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930781" y="1175003"/>
                  </a:lnTo>
                  <a:lnTo>
                    <a:pt x="1976514" y="1165774"/>
                  </a:lnTo>
                  <a:lnTo>
                    <a:pt x="2013854" y="1140602"/>
                  </a:lnTo>
                  <a:lnTo>
                    <a:pt x="2039026" y="1103262"/>
                  </a:lnTo>
                  <a:lnTo>
                    <a:pt x="2048256" y="1057528"/>
                  </a:lnTo>
                  <a:lnTo>
                    <a:pt x="2048256" y="117475"/>
                  </a:lnTo>
                  <a:lnTo>
                    <a:pt x="2039026" y="71741"/>
                  </a:lnTo>
                  <a:lnTo>
                    <a:pt x="2013854" y="34401"/>
                  </a:lnTo>
                  <a:lnTo>
                    <a:pt x="1976514" y="9229"/>
                  </a:lnTo>
                  <a:lnTo>
                    <a:pt x="193078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4714" y="2158745"/>
              <a:ext cx="2048510" cy="1175385"/>
            </a:xfrm>
            <a:custGeom>
              <a:avLst/>
              <a:gdLst/>
              <a:ahLst/>
              <a:cxnLst/>
              <a:rect l="l" t="t" r="r" b="b"/>
              <a:pathLst>
                <a:path w="204851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930781" y="0"/>
                  </a:lnTo>
                  <a:lnTo>
                    <a:pt x="1976514" y="9229"/>
                  </a:lnTo>
                  <a:lnTo>
                    <a:pt x="2013854" y="34401"/>
                  </a:lnTo>
                  <a:lnTo>
                    <a:pt x="2039026" y="71741"/>
                  </a:lnTo>
                  <a:lnTo>
                    <a:pt x="2048256" y="117475"/>
                  </a:lnTo>
                  <a:lnTo>
                    <a:pt x="2048256" y="1057528"/>
                  </a:lnTo>
                  <a:lnTo>
                    <a:pt x="2039026" y="1103262"/>
                  </a:lnTo>
                  <a:lnTo>
                    <a:pt x="2013854" y="1140602"/>
                  </a:lnTo>
                  <a:lnTo>
                    <a:pt x="1976514" y="1165774"/>
                  </a:lnTo>
                  <a:lnTo>
                    <a:pt x="1930781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781426" y="2173046"/>
            <a:ext cx="181356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15595" marR="30734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 обучающихся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к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саморазвитию;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39"/>
              </a:lnSpc>
              <a:spcBef>
                <a:spcPts val="2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мотивацию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познанию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обучению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857178" y="2144458"/>
            <a:ext cx="1901825" cy="1203960"/>
            <a:chOff x="4857178" y="2144458"/>
            <a:chExt cx="1901825" cy="1203960"/>
          </a:xfrm>
        </p:grpSpPr>
        <p:sp>
          <p:nvSpPr>
            <p:cNvPr id="18" name="object 18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1755520" y="0"/>
                  </a:moveTo>
                  <a:lnTo>
                    <a:pt x="117475" y="0"/>
                  </a:lnTo>
                  <a:lnTo>
                    <a:pt x="71741" y="9229"/>
                  </a:lnTo>
                  <a:lnTo>
                    <a:pt x="34401" y="34401"/>
                  </a:lnTo>
                  <a:lnTo>
                    <a:pt x="9229" y="71741"/>
                  </a:lnTo>
                  <a:lnTo>
                    <a:pt x="0" y="117475"/>
                  </a:lnTo>
                  <a:lnTo>
                    <a:pt x="0" y="1057528"/>
                  </a:lnTo>
                  <a:lnTo>
                    <a:pt x="9229" y="1103262"/>
                  </a:lnTo>
                  <a:lnTo>
                    <a:pt x="34401" y="1140602"/>
                  </a:lnTo>
                  <a:lnTo>
                    <a:pt x="71741" y="1165774"/>
                  </a:lnTo>
                  <a:lnTo>
                    <a:pt x="117475" y="1175003"/>
                  </a:lnTo>
                  <a:lnTo>
                    <a:pt x="1755520" y="1175003"/>
                  </a:lnTo>
                  <a:lnTo>
                    <a:pt x="1801254" y="1165774"/>
                  </a:lnTo>
                  <a:lnTo>
                    <a:pt x="1838594" y="1140602"/>
                  </a:lnTo>
                  <a:lnTo>
                    <a:pt x="1863766" y="1103262"/>
                  </a:lnTo>
                  <a:lnTo>
                    <a:pt x="1872995" y="1057528"/>
                  </a:lnTo>
                  <a:lnTo>
                    <a:pt x="1872995" y="117475"/>
                  </a:lnTo>
                  <a:lnTo>
                    <a:pt x="1863766" y="71741"/>
                  </a:lnTo>
                  <a:lnTo>
                    <a:pt x="1838594" y="34401"/>
                  </a:lnTo>
                  <a:lnTo>
                    <a:pt x="1801254" y="9229"/>
                  </a:lnTo>
                  <a:lnTo>
                    <a:pt x="175552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1465" y="2158745"/>
              <a:ext cx="1873250" cy="1175385"/>
            </a:xfrm>
            <a:custGeom>
              <a:avLst/>
              <a:gdLst/>
              <a:ahLst/>
              <a:cxnLst/>
              <a:rect l="l" t="t" r="r" b="b"/>
              <a:pathLst>
                <a:path w="1873250" h="1175385">
                  <a:moveTo>
                    <a:pt x="0" y="117475"/>
                  </a:moveTo>
                  <a:lnTo>
                    <a:pt x="9229" y="71741"/>
                  </a:lnTo>
                  <a:lnTo>
                    <a:pt x="34401" y="34401"/>
                  </a:lnTo>
                  <a:lnTo>
                    <a:pt x="71741" y="9229"/>
                  </a:lnTo>
                  <a:lnTo>
                    <a:pt x="117475" y="0"/>
                  </a:lnTo>
                  <a:lnTo>
                    <a:pt x="1755520" y="0"/>
                  </a:lnTo>
                  <a:lnTo>
                    <a:pt x="1801254" y="9229"/>
                  </a:lnTo>
                  <a:lnTo>
                    <a:pt x="1838594" y="34401"/>
                  </a:lnTo>
                  <a:lnTo>
                    <a:pt x="1863766" y="71741"/>
                  </a:lnTo>
                  <a:lnTo>
                    <a:pt x="1872995" y="117475"/>
                  </a:lnTo>
                  <a:lnTo>
                    <a:pt x="1872995" y="1057528"/>
                  </a:lnTo>
                  <a:lnTo>
                    <a:pt x="1863766" y="1103262"/>
                  </a:lnTo>
                  <a:lnTo>
                    <a:pt x="1838594" y="1140602"/>
                  </a:lnTo>
                  <a:lnTo>
                    <a:pt x="1801254" y="1165774"/>
                  </a:lnTo>
                  <a:lnTo>
                    <a:pt x="1755520" y="1175003"/>
                  </a:lnTo>
                  <a:lnTo>
                    <a:pt x="117475" y="1175003"/>
                  </a:lnTo>
                  <a:lnTo>
                    <a:pt x="71741" y="1165774"/>
                  </a:lnTo>
                  <a:lnTo>
                    <a:pt x="34401" y="1140602"/>
                  </a:lnTo>
                  <a:lnTo>
                    <a:pt x="9229" y="1103262"/>
                  </a:lnTo>
                  <a:lnTo>
                    <a:pt x="0" y="1057528"/>
                  </a:lnTo>
                  <a:lnTo>
                    <a:pt x="0" y="117475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973192" y="2278506"/>
            <a:ext cx="1666239" cy="898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67665" marR="360045" algn="ctr">
              <a:lnSpc>
                <a:spcPts val="1639"/>
              </a:lnSpc>
              <a:spcBef>
                <a:spcPts val="380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установки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60"/>
              </a:lnSpc>
              <a:spcBef>
                <a:spcPts val="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значимые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качества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87146" y="2144458"/>
            <a:ext cx="1903095" cy="1194435"/>
            <a:chOff x="6887146" y="2144458"/>
            <a:chExt cx="1903095" cy="1194435"/>
          </a:xfrm>
        </p:grpSpPr>
        <p:sp>
          <p:nvSpPr>
            <p:cNvPr id="22" name="object 22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1757934" y="0"/>
                  </a:moveTo>
                  <a:lnTo>
                    <a:pt x="116586" y="0"/>
                  </a:lnTo>
                  <a:lnTo>
                    <a:pt x="71205" y="9161"/>
                  </a:lnTo>
                  <a:lnTo>
                    <a:pt x="34147" y="34147"/>
                  </a:lnTo>
                  <a:lnTo>
                    <a:pt x="9161" y="71205"/>
                  </a:lnTo>
                  <a:lnTo>
                    <a:pt x="0" y="116586"/>
                  </a:lnTo>
                  <a:lnTo>
                    <a:pt x="0" y="1049274"/>
                  </a:lnTo>
                  <a:lnTo>
                    <a:pt x="9161" y="1094654"/>
                  </a:lnTo>
                  <a:lnTo>
                    <a:pt x="34147" y="1131712"/>
                  </a:lnTo>
                  <a:lnTo>
                    <a:pt x="71205" y="1156698"/>
                  </a:lnTo>
                  <a:lnTo>
                    <a:pt x="116586" y="1165859"/>
                  </a:lnTo>
                  <a:lnTo>
                    <a:pt x="1757934" y="1165859"/>
                  </a:lnTo>
                  <a:lnTo>
                    <a:pt x="1803314" y="1156698"/>
                  </a:lnTo>
                  <a:lnTo>
                    <a:pt x="1840372" y="1131712"/>
                  </a:lnTo>
                  <a:lnTo>
                    <a:pt x="1865358" y="1094654"/>
                  </a:lnTo>
                  <a:lnTo>
                    <a:pt x="1874520" y="1049274"/>
                  </a:lnTo>
                  <a:lnTo>
                    <a:pt x="1874520" y="116586"/>
                  </a:lnTo>
                  <a:lnTo>
                    <a:pt x="1865358" y="71205"/>
                  </a:lnTo>
                  <a:lnTo>
                    <a:pt x="1840372" y="34147"/>
                  </a:lnTo>
                  <a:lnTo>
                    <a:pt x="1803314" y="9161"/>
                  </a:lnTo>
                  <a:lnTo>
                    <a:pt x="175793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1433" y="2158745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0" y="116586"/>
                  </a:moveTo>
                  <a:lnTo>
                    <a:pt x="9161" y="71205"/>
                  </a:lnTo>
                  <a:lnTo>
                    <a:pt x="34147" y="34147"/>
                  </a:lnTo>
                  <a:lnTo>
                    <a:pt x="71205" y="9161"/>
                  </a:lnTo>
                  <a:lnTo>
                    <a:pt x="116586" y="0"/>
                  </a:lnTo>
                  <a:lnTo>
                    <a:pt x="1757934" y="0"/>
                  </a:lnTo>
                  <a:lnTo>
                    <a:pt x="1803314" y="9161"/>
                  </a:lnTo>
                  <a:lnTo>
                    <a:pt x="1840372" y="34147"/>
                  </a:lnTo>
                  <a:lnTo>
                    <a:pt x="1865358" y="71205"/>
                  </a:lnTo>
                  <a:lnTo>
                    <a:pt x="1874520" y="116586"/>
                  </a:lnTo>
                  <a:lnTo>
                    <a:pt x="1874520" y="1049274"/>
                  </a:lnTo>
                  <a:lnTo>
                    <a:pt x="1865358" y="1094654"/>
                  </a:lnTo>
                  <a:lnTo>
                    <a:pt x="1840372" y="1131712"/>
                  </a:lnTo>
                  <a:lnTo>
                    <a:pt x="1803314" y="1156698"/>
                  </a:lnTo>
                  <a:lnTo>
                    <a:pt x="1757934" y="1165859"/>
                  </a:lnTo>
                  <a:lnTo>
                    <a:pt x="116586" y="1165859"/>
                  </a:lnTo>
                  <a:lnTo>
                    <a:pt x="71205" y="1156698"/>
                  </a:lnTo>
                  <a:lnTo>
                    <a:pt x="34147" y="1131712"/>
                  </a:lnTo>
                  <a:lnTo>
                    <a:pt x="9161" y="1094654"/>
                  </a:lnTo>
                  <a:lnTo>
                    <a:pt x="0" y="1049274"/>
                  </a:lnTo>
                  <a:lnTo>
                    <a:pt x="0" y="116586"/>
                  </a:lnTo>
                  <a:close/>
                </a:path>
              </a:pathLst>
            </a:custGeom>
            <a:ln w="28574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19670" y="2379344"/>
            <a:ext cx="1635760" cy="6883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065" marR="5080" indent="635" algn="ctr">
              <a:lnSpc>
                <a:spcPct val="85900"/>
              </a:lnSpc>
              <a:spcBef>
                <a:spcPts val="36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активное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участие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в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значимой деятельности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4718" y="3772090"/>
            <a:ext cx="8316595" cy="530225"/>
            <a:chOff x="414718" y="3772090"/>
            <a:chExt cx="8316595" cy="530225"/>
          </a:xfrm>
        </p:grpSpPr>
        <p:sp>
          <p:nvSpPr>
            <p:cNvPr id="26" name="object 26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8203946" y="0"/>
                  </a:moveTo>
                  <a:lnTo>
                    <a:pt x="83565" y="0"/>
                  </a:lnTo>
                  <a:lnTo>
                    <a:pt x="51038" y="6574"/>
                  </a:lnTo>
                  <a:lnTo>
                    <a:pt x="24476" y="24495"/>
                  </a:lnTo>
                  <a:lnTo>
                    <a:pt x="6567" y="51059"/>
                  </a:lnTo>
                  <a:lnTo>
                    <a:pt x="0" y="83566"/>
                  </a:lnTo>
                  <a:lnTo>
                    <a:pt x="0" y="417830"/>
                  </a:lnTo>
                  <a:lnTo>
                    <a:pt x="6567" y="450336"/>
                  </a:lnTo>
                  <a:lnTo>
                    <a:pt x="24476" y="476900"/>
                  </a:lnTo>
                  <a:lnTo>
                    <a:pt x="51038" y="494821"/>
                  </a:lnTo>
                  <a:lnTo>
                    <a:pt x="83565" y="501396"/>
                  </a:lnTo>
                  <a:lnTo>
                    <a:pt x="8203946" y="501396"/>
                  </a:lnTo>
                  <a:lnTo>
                    <a:pt x="8236452" y="494821"/>
                  </a:lnTo>
                  <a:lnTo>
                    <a:pt x="8263016" y="476900"/>
                  </a:lnTo>
                  <a:lnTo>
                    <a:pt x="8280937" y="450336"/>
                  </a:lnTo>
                  <a:lnTo>
                    <a:pt x="8287512" y="417830"/>
                  </a:lnTo>
                  <a:lnTo>
                    <a:pt x="8287512" y="83566"/>
                  </a:lnTo>
                  <a:lnTo>
                    <a:pt x="8280937" y="51059"/>
                  </a:lnTo>
                  <a:lnTo>
                    <a:pt x="8263016" y="24495"/>
                  </a:lnTo>
                  <a:lnTo>
                    <a:pt x="8236452" y="6574"/>
                  </a:lnTo>
                  <a:lnTo>
                    <a:pt x="8203946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005" y="3786378"/>
              <a:ext cx="8288020" cy="501650"/>
            </a:xfrm>
            <a:custGeom>
              <a:avLst/>
              <a:gdLst/>
              <a:ahLst/>
              <a:cxnLst/>
              <a:rect l="l" t="t" r="r" b="b"/>
              <a:pathLst>
                <a:path w="8288020" h="501650">
                  <a:moveTo>
                    <a:pt x="0" y="83566"/>
                  </a:moveTo>
                  <a:lnTo>
                    <a:pt x="6567" y="51059"/>
                  </a:lnTo>
                  <a:lnTo>
                    <a:pt x="24476" y="24495"/>
                  </a:lnTo>
                  <a:lnTo>
                    <a:pt x="51038" y="6574"/>
                  </a:lnTo>
                  <a:lnTo>
                    <a:pt x="83565" y="0"/>
                  </a:lnTo>
                  <a:lnTo>
                    <a:pt x="8203946" y="0"/>
                  </a:lnTo>
                  <a:lnTo>
                    <a:pt x="8236452" y="6574"/>
                  </a:lnTo>
                  <a:lnTo>
                    <a:pt x="8263016" y="24495"/>
                  </a:lnTo>
                  <a:lnTo>
                    <a:pt x="8280937" y="51059"/>
                  </a:lnTo>
                  <a:lnTo>
                    <a:pt x="8287512" y="83566"/>
                  </a:lnTo>
                  <a:lnTo>
                    <a:pt x="8287512" y="417830"/>
                  </a:lnTo>
                  <a:lnTo>
                    <a:pt x="8280937" y="450336"/>
                  </a:lnTo>
                  <a:lnTo>
                    <a:pt x="8263016" y="476900"/>
                  </a:lnTo>
                  <a:lnTo>
                    <a:pt x="8236452" y="494821"/>
                  </a:lnTo>
                  <a:lnTo>
                    <a:pt x="8203946" y="501396"/>
                  </a:lnTo>
                  <a:lnTo>
                    <a:pt x="83565" y="501396"/>
                  </a:lnTo>
                  <a:lnTo>
                    <a:pt x="51038" y="494821"/>
                  </a:lnTo>
                  <a:lnTo>
                    <a:pt x="24476" y="476900"/>
                  </a:lnTo>
                  <a:lnTo>
                    <a:pt x="6567" y="450336"/>
                  </a:lnTo>
                  <a:lnTo>
                    <a:pt x="0" y="417830"/>
                  </a:lnTo>
                  <a:lnTo>
                    <a:pt x="0" y="8356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100197" y="3897884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4718" y="4415218"/>
            <a:ext cx="2386330" cy="857885"/>
            <a:chOff x="414718" y="4415218"/>
            <a:chExt cx="2386330" cy="857885"/>
          </a:xfrm>
        </p:grpSpPr>
        <p:sp>
          <p:nvSpPr>
            <p:cNvPr id="30" name="object 30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2219452" y="0"/>
                  </a:moveTo>
                  <a:lnTo>
                    <a:pt x="138175" y="0"/>
                  </a:lnTo>
                  <a:lnTo>
                    <a:pt x="94501" y="7042"/>
                  </a:lnTo>
                  <a:lnTo>
                    <a:pt x="56570" y="26655"/>
                  </a:lnTo>
                  <a:lnTo>
                    <a:pt x="26659" y="56564"/>
                  </a:lnTo>
                  <a:lnTo>
                    <a:pt x="7044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4" y="734559"/>
                  </a:lnTo>
                  <a:lnTo>
                    <a:pt x="26659" y="772491"/>
                  </a:lnTo>
                  <a:lnTo>
                    <a:pt x="56570" y="802400"/>
                  </a:lnTo>
                  <a:lnTo>
                    <a:pt x="94501" y="822013"/>
                  </a:lnTo>
                  <a:lnTo>
                    <a:pt x="138175" y="829056"/>
                  </a:lnTo>
                  <a:lnTo>
                    <a:pt x="2219452" y="829056"/>
                  </a:lnTo>
                  <a:lnTo>
                    <a:pt x="2263131" y="822013"/>
                  </a:lnTo>
                  <a:lnTo>
                    <a:pt x="2301063" y="802400"/>
                  </a:lnTo>
                  <a:lnTo>
                    <a:pt x="2330972" y="772491"/>
                  </a:lnTo>
                  <a:lnTo>
                    <a:pt x="2350585" y="734559"/>
                  </a:lnTo>
                  <a:lnTo>
                    <a:pt x="2357628" y="690880"/>
                  </a:lnTo>
                  <a:lnTo>
                    <a:pt x="2357628" y="138176"/>
                  </a:lnTo>
                  <a:lnTo>
                    <a:pt x="2350585" y="94496"/>
                  </a:lnTo>
                  <a:lnTo>
                    <a:pt x="2330972" y="56564"/>
                  </a:lnTo>
                  <a:lnTo>
                    <a:pt x="2301063" y="26655"/>
                  </a:lnTo>
                  <a:lnTo>
                    <a:pt x="2263131" y="7042"/>
                  </a:lnTo>
                  <a:lnTo>
                    <a:pt x="221945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9005" y="4429505"/>
              <a:ext cx="2357755" cy="829310"/>
            </a:xfrm>
            <a:custGeom>
              <a:avLst/>
              <a:gdLst/>
              <a:ahLst/>
              <a:cxnLst/>
              <a:rect l="l" t="t" r="r" b="b"/>
              <a:pathLst>
                <a:path w="2357755" h="829310">
                  <a:moveTo>
                    <a:pt x="0" y="138176"/>
                  </a:moveTo>
                  <a:lnTo>
                    <a:pt x="7044" y="94496"/>
                  </a:lnTo>
                  <a:lnTo>
                    <a:pt x="26659" y="56564"/>
                  </a:lnTo>
                  <a:lnTo>
                    <a:pt x="56570" y="26655"/>
                  </a:lnTo>
                  <a:lnTo>
                    <a:pt x="94501" y="7042"/>
                  </a:lnTo>
                  <a:lnTo>
                    <a:pt x="138175" y="0"/>
                  </a:lnTo>
                  <a:lnTo>
                    <a:pt x="2219452" y="0"/>
                  </a:lnTo>
                  <a:lnTo>
                    <a:pt x="2263131" y="7042"/>
                  </a:lnTo>
                  <a:lnTo>
                    <a:pt x="2301063" y="26655"/>
                  </a:lnTo>
                  <a:lnTo>
                    <a:pt x="2330972" y="56564"/>
                  </a:lnTo>
                  <a:lnTo>
                    <a:pt x="2350585" y="94496"/>
                  </a:lnTo>
                  <a:lnTo>
                    <a:pt x="2357628" y="138176"/>
                  </a:lnTo>
                  <a:lnTo>
                    <a:pt x="2357628" y="690880"/>
                  </a:lnTo>
                  <a:lnTo>
                    <a:pt x="2350585" y="734559"/>
                  </a:lnTo>
                  <a:lnTo>
                    <a:pt x="2330972" y="772491"/>
                  </a:lnTo>
                  <a:lnTo>
                    <a:pt x="2301063" y="802400"/>
                  </a:lnTo>
                  <a:lnTo>
                    <a:pt x="2263131" y="822013"/>
                  </a:lnTo>
                  <a:lnTo>
                    <a:pt x="2219452" y="829056"/>
                  </a:lnTo>
                  <a:lnTo>
                    <a:pt x="138175" y="829056"/>
                  </a:lnTo>
                  <a:lnTo>
                    <a:pt x="94501" y="822013"/>
                  </a:lnTo>
                  <a:lnTo>
                    <a:pt x="56570" y="802400"/>
                  </a:lnTo>
                  <a:lnTo>
                    <a:pt x="26659" y="772491"/>
                  </a:lnTo>
                  <a:lnTo>
                    <a:pt x="7044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7049" y="4461128"/>
            <a:ext cx="175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6075" marR="5080" indent="-33401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осознание</a:t>
            </a:r>
            <a:r>
              <a:rPr sz="1600" spc="-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российской гражданской идентичности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915602" y="4415218"/>
            <a:ext cx="3601085" cy="857885"/>
            <a:chOff x="2915602" y="4415218"/>
            <a:chExt cx="3601085" cy="857885"/>
          </a:xfrm>
        </p:grpSpPr>
        <p:sp>
          <p:nvSpPr>
            <p:cNvPr id="34" name="object 34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3434080" y="0"/>
                  </a:moveTo>
                  <a:lnTo>
                    <a:pt x="138176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6" y="829056"/>
                  </a:lnTo>
                  <a:lnTo>
                    <a:pt x="3434080" y="829056"/>
                  </a:lnTo>
                  <a:lnTo>
                    <a:pt x="3477759" y="822013"/>
                  </a:lnTo>
                  <a:lnTo>
                    <a:pt x="3515691" y="802400"/>
                  </a:lnTo>
                  <a:lnTo>
                    <a:pt x="3545600" y="772491"/>
                  </a:lnTo>
                  <a:lnTo>
                    <a:pt x="3565213" y="734559"/>
                  </a:lnTo>
                  <a:lnTo>
                    <a:pt x="3572256" y="690880"/>
                  </a:lnTo>
                  <a:lnTo>
                    <a:pt x="3572256" y="138176"/>
                  </a:lnTo>
                  <a:lnTo>
                    <a:pt x="3565213" y="94496"/>
                  </a:lnTo>
                  <a:lnTo>
                    <a:pt x="3545600" y="56564"/>
                  </a:lnTo>
                  <a:lnTo>
                    <a:pt x="3515691" y="26655"/>
                  </a:lnTo>
                  <a:lnTo>
                    <a:pt x="3477759" y="7042"/>
                  </a:lnTo>
                  <a:lnTo>
                    <a:pt x="343408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9889" y="4429505"/>
              <a:ext cx="3572510" cy="829310"/>
            </a:xfrm>
            <a:custGeom>
              <a:avLst/>
              <a:gdLst/>
              <a:ahLst/>
              <a:cxnLst/>
              <a:rect l="l" t="t" r="r" b="b"/>
              <a:pathLst>
                <a:path w="357251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6" y="0"/>
                  </a:lnTo>
                  <a:lnTo>
                    <a:pt x="3434080" y="0"/>
                  </a:lnTo>
                  <a:lnTo>
                    <a:pt x="3477759" y="7042"/>
                  </a:lnTo>
                  <a:lnTo>
                    <a:pt x="3515691" y="26655"/>
                  </a:lnTo>
                  <a:lnTo>
                    <a:pt x="3545600" y="56564"/>
                  </a:lnTo>
                  <a:lnTo>
                    <a:pt x="3565213" y="94496"/>
                  </a:lnTo>
                  <a:lnTo>
                    <a:pt x="3572256" y="138176"/>
                  </a:lnTo>
                  <a:lnTo>
                    <a:pt x="3572256" y="690880"/>
                  </a:lnTo>
                  <a:lnTo>
                    <a:pt x="3565213" y="734559"/>
                  </a:lnTo>
                  <a:lnTo>
                    <a:pt x="3545600" y="772491"/>
                  </a:lnTo>
                  <a:lnTo>
                    <a:pt x="3515691" y="802400"/>
                  </a:lnTo>
                  <a:lnTo>
                    <a:pt x="3477759" y="822013"/>
                  </a:lnTo>
                  <a:lnTo>
                    <a:pt x="3434080" y="829056"/>
                  </a:lnTo>
                  <a:lnTo>
                    <a:pt x="138176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059938" y="4461128"/>
            <a:ext cx="33089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 обучающихся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саморазвитию, самостоятельности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личностному</a:t>
            </a:r>
            <a:endParaRPr sz="16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самоопределению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629590" y="4415218"/>
            <a:ext cx="2101215" cy="857885"/>
            <a:chOff x="6629590" y="4415218"/>
            <a:chExt cx="2101215" cy="857885"/>
          </a:xfrm>
        </p:grpSpPr>
        <p:sp>
          <p:nvSpPr>
            <p:cNvPr id="38" name="object 38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1934464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1934464" y="829056"/>
                  </a:lnTo>
                  <a:lnTo>
                    <a:pt x="1978143" y="822013"/>
                  </a:lnTo>
                  <a:lnTo>
                    <a:pt x="2016075" y="802400"/>
                  </a:lnTo>
                  <a:lnTo>
                    <a:pt x="2045984" y="772491"/>
                  </a:lnTo>
                  <a:lnTo>
                    <a:pt x="2065597" y="734559"/>
                  </a:lnTo>
                  <a:lnTo>
                    <a:pt x="2072640" y="690880"/>
                  </a:lnTo>
                  <a:lnTo>
                    <a:pt x="2072640" y="138176"/>
                  </a:lnTo>
                  <a:lnTo>
                    <a:pt x="2065597" y="94496"/>
                  </a:lnTo>
                  <a:lnTo>
                    <a:pt x="2045984" y="56564"/>
                  </a:lnTo>
                  <a:lnTo>
                    <a:pt x="2016075" y="26655"/>
                  </a:lnTo>
                  <a:lnTo>
                    <a:pt x="1978143" y="7042"/>
                  </a:lnTo>
                  <a:lnTo>
                    <a:pt x="193446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43878" y="4429505"/>
              <a:ext cx="2072639" cy="829310"/>
            </a:xfrm>
            <a:custGeom>
              <a:avLst/>
              <a:gdLst/>
              <a:ahLst/>
              <a:cxnLst/>
              <a:rect l="l" t="t" r="r" b="b"/>
              <a:pathLst>
                <a:path w="2072640" h="829310">
                  <a:moveTo>
                    <a:pt x="0" y="138176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1934464" y="0"/>
                  </a:lnTo>
                  <a:lnTo>
                    <a:pt x="1978143" y="7042"/>
                  </a:lnTo>
                  <a:lnTo>
                    <a:pt x="2016075" y="26655"/>
                  </a:lnTo>
                  <a:lnTo>
                    <a:pt x="2045984" y="56564"/>
                  </a:lnTo>
                  <a:lnTo>
                    <a:pt x="2065597" y="94496"/>
                  </a:lnTo>
                  <a:lnTo>
                    <a:pt x="2072640" y="138176"/>
                  </a:lnTo>
                  <a:lnTo>
                    <a:pt x="2072640" y="690880"/>
                  </a:lnTo>
                  <a:lnTo>
                    <a:pt x="2065597" y="734559"/>
                  </a:lnTo>
                  <a:lnTo>
                    <a:pt x="2045984" y="772491"/>
                  </a:lnTo>
                  <a:lnTo>
                    <a:pt x="2016075" y="802400"/>
                  </a:lnTo>
                  <a:lnTo>
                    <a:pt x="1978143" y="822013"/>
                  </a:lnTo>
                  <a:lnTo>
                    <a:pt x="1934464" y="829056"/>
                  </a:lnTo>
                  <a:lnTo>
                    <a:pt x="138175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6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839457" y="4461128"/>
            <a:ext cx="1678939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ценность самостоятельности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инициативы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14718" y="5416486"/>
            <a:ext cx="3314700" cy="856615"/>
            <a:chOff x="414718" y="5416486"/>
            <a:chExt cx="3314700" cy="856615"/>
          </a:xfrm>
        </p:grpSpPr>
        <p:sp>
          <p:nvSpPr>
            <p:cNvPr id="42" name="object 42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3147822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04"/>
                  </a:lnTo>
                  <a:lnTo>
                    <a:pt x="26610" y="771065"/>
                  </a:lnTo>
                  <a:lnTo>
                    <a:pt x="56466" y="800921"/>
                  </a:lnTo>
                  <a:lnTo>
                    <a:pt x="94327" y="820500"/>
                  </a:lnTo>
                  <a:lnTo>
                    <a:pt x="137922" y="827532"/>
                  </a:lnTo>
                  <a:lnTo>
                    <a:pt x="3147822" y="827532"/>
                  </a:lnTo>
                  <a:lnTo>
                    <a:pt x="3191426" y="820500"/>
                  </a:lnTo>
                  <a:lnTo>
                    <a:pt x="3229288" y="800921"/>
                  </a:lnTo>
                  <a:lnTo>
                    <a:pt x="3259141" y="771065"/>
                  </a:lnTo>
                  <a:lnTo>
                    <a:pt x="3278715" y="733204"/>
                  </a:lnTo>
                  <a:lnTo>
                    <a:pt x="3285744" y="689610"/>
                  </a:lnTo>
                  <a:lnTo>
                    <a:pt x="3285744" y="137922"/>
                  </a:lnTo>
                  <a:lnTo>
                    <a:pt x="3278715" y="94317"/>
                  </a:lnTo>
                  <a:lnTo>
                    <a:pt x="3259141" y="56455"/>
                  </a:lnTo>
                  <a:lnTo>
                    <a:pt x="3229288" y="26602"/>
                  </a:lnTo>
                  <a:lnTo>
                    <a:pt x="3191426" y="7028"/>
                  </a:lnTo>
                  <a:lnTo>
                    <a:pt x="314782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29005" y="5430773"/>
              <a:ext cx="3286125" cy="828040"/>
            </a:xfrm>
            <a:custGeom>
              <a:avLst/>
              <a:gdLst/>
              <a:ahLst/>
              <a:cxnLst/>
              <a:rect l="l" t="t" r="r" b="b"/>
              <a:pathLst>
                <a:path w="3286125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3147822" y="0"/>
                  </a:lnTo>
                  <a:lnTo>
                    <a:pt x="3191426" y="7028"/>
                  </a:lnTo>
                  <a:lnTo>
                    <a:pt x="3229288" y="26602"/>
                  </a:lnTo>
                  <a:lnTo>
                    <a:pt x="3259141" y="56455"/>
                  </a:lnTo>
                  <a:lnTo>
                    <a:pt x="3278715" y="94317"/>
                  </a:lnTo>
                  <a:lnTo>
                    <a:pt x="3285744" y="137922"/>
                  </a:lnTo>
                  <a:lnTo>
                    <a:pt x="3285744" y="689610"/>
                  </a:lnTo>
                  <a:lnTo>
                    <a:pt x="3278715" y="733204"/>
                  </a:lnTo>
                  <a:lnTo>
                    <a:pt x="3259141" y="771065"/>
                  </a:lnTo>
                  <a:lnTo>
                    <a:pt x="3229288" y="800921"/>
                  </a:lnTo>
                  <a:lnTo>
                    <a:pt x="3191426" y="820500"/>
                  </a:lnTo>
                  <a:lnTo>
                    <a:pt x="3147822" y="827532"/>
                  </a:lnTo>
                  <a:lnTo>
                    <a:pt x="137922" y="827532"/>
                  </a:lnTo>
                  <a:lnTo>
                    <a:pt x="94327" y="820500"/>
                  </a:lnTo>
                  <a:lnTo>
                    <a:pt x="56466" y="800921"/>
                  </a:lnTo>
                  <a:lnTo>
                    <a:pt x="26610" y="771065"/>
                  </a:lnTo>
                  <a:lnTo>
                    <a:pt x="7031" y="73320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82497" y="5461508"/>
            <a:ext cx="23761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наличие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мотивации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к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целенаправленной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 значимой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60" dirty="0"/>
              <a:t> </a:t>
            </a:r>
            <a:r>
              <a:rPr sz="2000" dirty="0"/>
              <a:t>раздел</a:t>
            </a:r>
            <a:r>
              <a:rPr sz="2000" spc="-60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pPr marL="37465">
                <a:lnSpc>
                  <a:spcPct val="100000"/>
                </a:lnSpc>
                <a:spcBef>
                  <a:spcPts val="50"/>
                </a:spcBef>
              </a:pPr>
              <a:t>7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4224909" y="5583427"/>
            <a:ext cx="41929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сформированность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внутренней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позиции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личности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как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234053" y="5826963"/>
            <a:ext cx="4174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особого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ценностного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отношения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себе,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окружающим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0917" y="6286601"/>
            <a:ext cx="1657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Arial Narrow"/>
                <a:cs typeface="Arial Narrow"/>
              </a:rPr>
              <a:t>31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4614" y="1274254"/>
            <a:ext cx="8385175" cy="542290"/>
            <a:chOff x="344614" y="1274254"/>
            <a:chExt cx="8385175" cy="542290"/>
          </a:xfrm>
        </p:grpSpPr>
        <p:sp>
          <p:nvSpPr>
            <p:cNvPr id="4" name="object 4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8304783" y="0"/>
                  </a:moveTo>
                  <a:lnTo>
                    <a:pt x="51358" y="0"/>
                  </a:lnTo>
                  <a:lnTo>
                    <a:pt x="31369" y="4034"/>
                  </a:lnTo>
                  <a:lnTo>
                    <a:pt x="15044" y="15033"/>
                  </a:lnTo>
                  <a:lnTo>
                    <a:pt x="4036" y="31343"/>
                  </a:lnTo>
                  <a:lnTo>
                    <a:pt x="0" y="51308"/>
                  </a:lnTo>
                  <a:lnTo>
                    <a:pt x="0" y="462280"/>
                  </a:lnTo>
                  <a:lnTo>
                    <a:pt x="4036" y="482244"/>
                  </a:lnTo>
                  <a:lnTo>
                    <a:pt x="15044" y="498554"/>
                  </a:lnTo>
                  <a:lnTo>
                    <a:pt x="31369" y="509553"/>
                  </a:lnTo>
                  <a:lnTo>
                    <a:pt x="51358" y="513588"/>
                  </a:lnTo>
                  <a:lnTo>
                    <a:pt x="8304783" y="513588"/>
                  </a:lnTo>
                  <a:lnTo>
                    <a:pt x="8324748" y="509553"/>
                  </a:lnTo>
                  <a:lnTo>
                    <a:pt x="8341058" y="498554"/>
                  </a:lnTo>
                  <a:lnTo>
                    <a:pt x="8352057" y="482244"/>
                  </a:lnTo>
                  <a:lnTo>
                    <a:pt x="8356092" y="462280"/>
                  </a:lnTo>
                  <a:lnTo>
                    <a:pt x="8356092" y="51308"/>
                  </a:lnTo>
                  <a:lnTo>
                    <a:pt x="8352057" y="31343"/>
                  </a:lnTo>
                  <a:lnTo>
                    <a:pt x="8341058" y="15033"/>
                  </a:lnTo>
                  <a:lnTo>
                    <a:pt x="8324748" y="4034"/>
                  </a:lnTo>
                  <a:lnTo>
                    <a:pt x="8304783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02" y="1288541"/>
              <a:ext cx="8356600" cy="513715"/>
            </a:xfrm>
            <a:custGeom>
              <a:avLst/>
              <a:gdLst/>
              <a:ahLst/>
              <a:cxnLst/>
              <a:rect l="l" t="t" r="r" b="b"/>
              <a:pathLst>
                <a:path w="8356600" h="513714">
                  <a:moveTo>
                    <a:pt x="0" y="51308"/>
                  </a:moveTo>
                  <a:lnTo>
                    <a:pt x="4036" y="31343"/>
                  </a:lnTo>
                  <a:lnTo>
                    <a:pt x="15044" y="15033"/>
                  </a:lnTo>
                  <a:lnTo>
                    <a:pt x="31369" y="4034"/>
                  </a:lnTo>
                  <a:lnTo>
                    <a:pt x="51358" y="0"/>
                  </a:lnTo>
                  <a:lnTo>
                    <a:pt x="8304783" y="0"/>
                  </a:lnTo>
                  <a:lnTo>
                    <a:pt x="8324748" y="4034"/>
                  </a:lnTo>
                  <a:lnTo>
                    <a:pt x="8341058" y="15033"/>
                  </a:lnTo>
                  <a:lnTo>
                    <a:pt x="8352057" y="31343"/>
                  </a:lnTo>
                  <a:lnTo>
                    <a:pt x="8356092" y="51308"/>
                  </a:lnTo>
                  <a:lnTo>
                    <a:pt x="8356092" y="462280"/>
                  </a:lnTo>
                  <a:lnTo>
                    <a:pt x="8352057" y="482244"/>
                  </a:lnTo>
                  <a:lnTo>
                    <a:pt x="8341058" y="498554"/>
                  </a:lnTo>
                  <a:lnTo>
                    <a:pt x="8324748" y="509553"/>
                  </a:lnTo>
                  <a:lnTo>
                    <a:pt x="8304783" y="513588"/>
                  </a:lnTo>
                  <a:lnTo>
                    <a:pt x="51358" y="513588"/>
                  </a:lnTo>
                  <a:lnTo>
                    <a:pt x="31369" y="509553"/>
                  </a:lnTo>
                  <a:lnTo>
                    <a:pt x="15044" y="498554"/>
                  </a:lnTo>
                  <a:lnTo>
                    <a:pt x="4036" y="482244"/>
                  </a:lnTo>
                  <a:lnTo>
                    <a:pt x="0" y="462280"/>
                  </a:lnTo>
                  <a:lnTo>
                    <a:pt x="0" y="5130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79498" y="813053"/>
            <a:ext cx="4686300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000" b="1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000" b="1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метапредметным</a:t>
            </a:r>
            <a:r>
              <a:rPr sz="2000" b="1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 Narrow"/>
              <a:cs typeface="Arial Narrow"/>
            </a:endParaRPr>
          </a:p>
          <a:p>
            <a:pPr marL="227329" algn="ctr">
              <a:lnSpc>
                <a:spcPct val="100000"/>
              </a:lnSpc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1600" b="1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234" y="1915858"/>
            <a:ext cx="2990215" cy="1202055"/>
            <a:chOff x="352234" y="1915858"/>
            <a:chExt cx="2990215" cy="1202055"/>
          </a:xfrm>
        </p:grpSpPr>
        <p:sp>
          <p:nvSpPr>
            <p:cNvPr id="8" name="object 8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2843784" y="0"/>
                  </a:moveTo>
                  <a:lnTo>
                    <a:pt x="117348" y="0"/>
                  </a:lnTo>
                  <a:lnTo>
                    <a:pt x="71671" y="9227"/>
                  </a:lnTo>
                  <a:lnTo>
                    <a:pt x="34370" y="34385"/>
                  </a:lnTo>
                  <a:lnTo>
                    <a:pt x="9221" y="71687"/>
                  </a:lnTo>
                  <a:lnTo>
                    <a:pt x="0" y="117348"/>
                  </a:lnTo>
                  <a:lnTo>
                    <a:pt x="0" y="1056131"/>
                  </a:lnTo>
                  <a:lnTo>
                    <a:pt x="9221" y="1101792"/>
                  </a:lnTo>
                  <a:lnTo>
                    <a:pt x="34370" y="1139094"/>
                  </a:lnTo>
                  <a:lnTo>
                    <a:pt x="71671" y="1164252"/>
                  </a:lnTo>
                  <a:lnTo>
                    <a:pt x="117348" y="1173479"/>
                  </a:lnTo>
                  <a:lnTo>
                    <a:pt x="2843784" y="1173479"/>
                  </a:lnTo>
                  <a:lnTo>
                    <a:pt x="2889444" y="1164252"/>
                  </a:lnTo>
                  <a:lnTo>
                    <a:pt x="2926746" y="1139094"/>
                  </a:lnTo>
                  <a:lnTo>
                    <a:pt x="2951904" y="1101792"/>
                  </a:lnTo>
                  <a:lnTo>
                    <a:pt x="2961131" y="1056131"/>
                  </a:lnTo>
                  <a:lnTo>
                    <a:pt x="2961131" y="117348"/>
                  </a:lnTo>
                  <a:lnTo>
                    <a:pt x="2951904" y="71687"/>
                  </a:lnTo>
                  <a:lnTo>
                    <a:pt x="2926746" y="34385"/>
                  </a:lnTo>
                  <a:lnTo>
                    <a:pt x="2889444" y="9227"/>
                  </a:lnTo>
                  <a:lnTo>
                    <a:pt x="284378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6522" y="1930145"/>
              <a:ext cx="2961640" cy="1173480"/>
            </a:xfrm>
            <a:custGeom>
              <a:avLst/>
              <a:gdLst/>
              <a:ahLst/>
              <a:cxnLst/>
              <a:rect l="l" t="t" r="r" b="b"/>
              <a:pathLst>
                <a:path w="2961640" h="1173480">
                  <a:moveTo>
                    <a:pt x="0" y="117348"/>
                  </a:moveTo>
                  <a:lnTo>
                    <a:pt x="9221" y="71687"/>
                  </a:lnTo>
                  <a:lnTo>
                    <a:pt x="34370" y="34385"/>
                  </a:lnTo>
                  <a:lnTo>
                    <a:pt x="71671" y="9227"/>
                  </a:lnTo>
                  <a:lnTo>
                    <a:pt x="117348" y="0"/>
                  </a:lnTo>
                  <a:lnTo>
                    <a:pt x="2843784" y="0"/>
                  </a:lnTo>
                  <a:lnTo>
                    <a:pt x="2889444" y="9227"/>
                  </a:lnTo>
                  <a:lnTo>
                    <a:pt x="2926746" y="34385"/>
                  </a:lnTo>
                  <a:lnTo>
                    <a:pt x="2951904" y="71687"/>
                  </a:lnTo>
                  <a:lnTo>
                    <a:pt x="2961131" y="117348"/>
                  </a:lnTo>
                  <a:lnTo>
                    <a:pt x="2961131" y="1056131"/>
                  </a:lnTo>
                  <a:lnTo>
                    <a:pt x="2951904" y="1101792"/>
                  </a:lnTo>
                  <a:lnTo>
                    <a:pt x="2926746" y="1139094"/>
                  </a:lnTo>
                  <a:lnTo>
                    <a:pt x="2889444" y="1164252"/>
                  </a:lnTo>
                  <a:lnTo>
                    <a:pt x="2843784" y="1173479"/>
                  </a:lnTo>
                  <a:lnTo>
                    <a:pt x="117348" y="1173479"/>
                  </a:lnTo>
                  <a:lnTo>
                    <a:pt x="71671" y="1164252"/>
                  </a:lnTo>
                  <a:lnTo>
                    <a:pt x="34370" y="1139094"/>
                  </a:lnTo>
                  <a:lnTo>
                    <a:pt x="9221" y="1101792"/>
                  </a:lnTo>
                  <a:lnTo>
                    <a:pt x="0" y="1056131"/>
                  </a:lnTo>
                  <a:lnTo>
                    <a:pt x="0" y="117348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848" y="1944369"/>
            <a:ext cx="2566670" cy="11074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59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r>
              <a:rPr sz="1600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познавательные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действия:</a:t>
            </a:r>
            <a:r>
              <a:rPr sz="1600" spc="-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базовые логические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начальные исследовательские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действия,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а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также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работу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38918" y="1915858"/>
            <a:ext cx="2546350" cy="1240155"/>
            <a:chOff x="3538918" y="1915858"/>
            <a:chExt cx="2546350" cy="1240155"/>
          </a:xfrm>
        </p:grpSpPr>
        <p:sp>
          <p:nvSpPr>
            <p:cNvPr id="12" name="object 12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2396490" y="0"/>
                  </a:moveTo>
                  <a:lnTo>
                    <a:pt x="121158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1090421"/>
                  </a:lnTo>
                  <a:lnTo>
                    <a:pt x="9519" y="1137588"/>
                  </a:lnTo>
                  <a:lnTo>
                    <a:pt x="35480" y="1176099"/>
                  </a:lnTo>
                  <a:lnTo>
                    <a:pt x="73991" y="1202060"/>
                  </a:lnTo>
                  <a:lnTo>
                    <a:pt x="121158" y="1211579"/>
                  </a:lnTo>
                  <a:lnTo>
                    <a:pt x="2396490" y="1211579"/>
                  </a:lnTo>
                  <a:lnTo>
                    <a:pt x="2443656" y="1202060"/>
                  </a:lnTo>
                  <a:lnTo>
                    <a:pt x="2482167" y="1176099"/>
                  </a:lnTo>
                  <a:lnTo>
                    <a:pt x="2508128" y="1137588"/>
                  </a:lnTo>
                  <a:lnTo>
                    <a:pt x="2517648" y="1090421"/>
                  </a:lnTo>
                  <a:lnTo>
                    <a:pt x="2517648" y="121157"/>
                  </a:lnTo>
                  <a:lnTo>
                    <a:pt x="2508128" y="73991"/>
                  </a:lnTo>
                  <a:lnTo>
                    <a:pt x="2482167" y="35480"/>
                  </a:lnTo>
                  <a:lnTo>
                    <a:pt x="2443656" y="9519"/>
                  </a:lnTo>
                  <a:lnTo>
                    <a:pt x="239649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53205" y="1930145"/>
              <a:ext cx="2517775" cy="1211580"/>
            </a:xfrm>
            <a:custGeom>
              <a:avLst/>
              <a:gdLst/>
              <a:ahLst/>
              <a:cxnLst/>
              <a:rect l="l" t="t" r="r" b="b"/>
              <a:pathLst>
                <a:path w="2517775" h="1211580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8" y="0"/>
                  </a:lnTo>
                  <a:lnTo>
                    <a:pt x="2396490" y="0"/>
                  </a:lnTo>
                  <a:lnTo>
                    <a:pt x="2443656" y="9519"/>
                  </a:lnTo>
                  <a:lnTo>
                    <a:pt x="2482167" y="35480"/>
                  </a:lnTo>
                  <a:lnTo>
                    <a:pt x="2508128" y="73991"/>
                  </a:lnTo>
                  <a:lnTo>
                    <a:pt x="2517648" y="121157"/>
                  </a:lnTo>
                  <a:lnTo>
                    <a:pt x="2517648" y="1090421"/>
                  </a:lnTo>
                  <a:lnTo>
                    <a:pt x="2508128" y="1137588"/>
                  </a:lnTo>
                  <a:lnTo>
                    <a:pt x="2482167" y="1176099"/>
                  </a:lnTo>
                  <a:lnTo>
                    <a:pt x="2443656" y="1202060"/>
                  </a:lnTo>
                  <a:lnTo>
                    <a:pt x="2396490" y="1211579"/>
                  </a:lnTo>
                  <a:lnTo>
                    <a:pt x="121158" y="1211579"/>
                  </a:lnTo>
                  <a:lnTo>
                    <a:pt x="73991" y="1202060"/>
                  </a:lnTo>
                  <a:lnTo>
                    <a:pt x="35480" y="1176099"/>
                  </a:lnTo>
                  <a:lnTo>
                    <a:pt x="9519" y="1137588"/>
                  </a:lnTo>
                  <a:lnTo>
                    <a:pt x="0" y="1090421"/>
                  </a:lnTo>
                  <a:lnTo>
                    <a:pt x="0" y="12115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97985" y="2069083"/>
            <a:ext cx="2225040" cy="89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178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endParaRPr sz="1600">
              <a:latin typeface="Arial Narrow"/>
              <a:cs typeface="Arial Narrow"/>
            </a:endParaRPr>
          </a:p>
          <a:p>
            <a:pPr marL="12700" marR="5080" algn="ctr">
              <a:lnSpc>
                <a:spcPts val="1660"/>
              </a:lnSpc>
              <a:spcBef>
                <a:spcPts val="13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коммуникативные</a:t>
            </a:r>
            <a:r>
              <a:rPr sz="1600" spc="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действия: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общение,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 деятельность, презентация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82118" y="1915858"/>
            <a:ext cx="2439670" cy="1228090"/>
            <a:chOff x="6282118" y="1915858"/>
            <a:chExt cx="2439670" cy="1228090"/>
          </a:xfrm>
        </p:grpSpPr>
        <p:sp>
          <p:nvSpPr>
            <p:cNvPr id="16" name="object 16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2291079" y="0"/>
                  </a:moveTo>
                  <a:lnTo>
                    <a:pt x="119888" y="0"/>
                  </a:lnTo>
                  <a:lnTo>
                    <a:pt x="73241" y="9427"/>
                  </a:lnTo>
                  <a:lnTo>
                    <a:pt x="35131" y="35131"/>
                  </a:lnTo>
                  <a:lnTo>
                    <a:pt x="9427" y="73241"/>
                  </a:lnTo>
                  <a:lnTo>
                    <a:pt x="0" y="119887"/>
                  </a:lnTo>
                  <a:lnTo>
                    <a:pt x="0" y="1079500"/>
                  </a:lnTo>
                  <a:lnTo>
                    <a:pt x="9427" y="1126146"/>
                  </a:lnTo>
                  <a:lnTo>
                    <a:pt x="35131" y="1164256"/>
                  </a:lnTo>
                  <a:lnTo>
                    <a:pt x="73241" y="1189960"/>
                  </a:lnTo>
                  <a:lnTo>
                    <a:pt x="119888" y="1199388"/>
                  </a:lnTo>
                  <a:lnTo>
                    <a:pt x="2291079" y="1199388"/>
                  </a:lnTo>
                  <a:lnTo>
                    <a:pt x="2337726" y="1189960"/>
                  </a:lnTo>
                  <a:lnTo>
                    <a:pt x="2375836" y="1164256"/>
                  </a:lnTo>
                  <a:lnTo>
                    <a:pt x="2401540" y="1126146"/>
                  </a:lnTo>
                  <a:lnTo>
                    <a:pt x="2410968" y="1079500"/>
                  </a:lnTo>
                  <a:lnTo>
                    <a:pt x="2410968" y="119887"/>
                  </a:lnTo>
                  <a:lnTo>
                    <a:pt x="2401540" y="73241"/>
                  </a:lnTo>
                  <a:lnTo>
                    <a:pt x="2375836" y="35131"/>
                  </a:lnTo>
                  <a:lnTo>
                    <a:pt x="2337726" y="9427"/>
                  </a:lnTo>
                  <a:lnTo>
                    <a:pt x="229107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96405" y="1930145"/>
              <a:ext cx="2411095" cy="1199515"/>
            </a:xfrm>
            <a:custGeom>
              <a:avLst/>
              <a:gdLst/>
              <a:ahLst/>
              <a:cxnLst/>
              <a:rect l="l" t="t" r="r" b="b"/>
              <a:pathLst>
                <a:path w="2411095" h="1199514">
                  <a:moveTo>
                    <a:pt x="0" y="119887"/>
                  </a:moveTo>
                  <a:lnTo>
                    <a:pt x="9427" y="73241"/>
                  </a:lnTo>
                  <a:lnTo>
                    <a:pt x="35131" y="35131"/>
                  </a:lnTo>
                  <a:lnTo>
                    <a:pt x="73241" y="9427"/>
                  </a:lnTo>
                  <a:lnTo>
                    <a:pt x="119888" y="0"/>
                  </a:lnTo>
                  <a:lnTo>
                    <a:pt x="2291079" y="0"/>
                  </a:lnTo>
                  <a:lnTo>
                    <a:pt x="2337726" y="9427"/>
                  </a:lnTo>
                  <a:lnTo>
                    <a:pt x="2375836" y="35131"/>
                  </a:lnTo>
                  <a:lnTo>
                    <a:pt x="2401540" y="73241"/>
                  </a:lnTo>
                  <a:lnTo>
                    <a:pt x="2410968" y="119887"/>
                  </a:lnTo>
                  <a:lnTo>
                    <a:pt x="2410968" y="1079500"/>
                  </a:lnTo>
                  <a:lnTo>
                    <a:pt x="2401540" y="1126146"/>
                  </a:lnTo>
                  <a:lnTo>
                    <a:pt x="2375836" y="1164256"/>
                  </a:lnTo>
                  <a:lnTo>
                    <a:pt x="2337726" y="1189960"/>
                  </a:lnTo>
                  <a:lnTo>
                    <a:pt x="2291079" y="1199388"/>
                  </a:lnTo>
                  <a:lnTo>
                    <a:pt x="119888" y="1199388"/>
                  </a:lnTo>
                  <a:lnTo>
                    <a:pt x="73241" y="1189960"/>
                  </a:lnTo>
                  <a:lnTo>
                    <a:pt x="35131" y="1164256"/>
                  </a:lnTo>
                  <a:lnTo>
                    <a:pt x="9427" y="1126146"/>
                  </a:lnTo>
                  <a:lnTo>
                    <a:pt x="0" y="1079500"/>
                  </a:lnTo>
                  <a:lnTo>
                    <a:pt x="0" y="119887"/>
                  </a:lnTo>
                  <a:close/>
                </a:path>
              </a:pathLst>
            </a:custGeom>
            <a:ln w="28575">
              <a:solidFill>
                <a:srgbClr val="52B7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44436" y="2062733"/>
            <a:ext cx="1912620" cy="8985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ct val="86000"/>
              </a:lnSpc>
              <a:spcBef>
                <a:spcPts val="36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 регулятивные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действия: саморегуляция, самоконтроль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090" y="3272218"/>
            <a:ext cx="8387715" cy="528955"/>
            <a:chOff x="343090" y="3272218"/>
            <a:chExt cx="8387715" cy="528955"/>
          </a:xfrm>
        </p:grpSpPr>
        <p:sp>
          <p:nvSpPr>
            <p:cNvPr id="20" name="object 20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8275828" y="0"/>
                  </a:moveTo>
                  <a:lnTo>
                    <a:pt x="83312" y="0"/>
                  </a:lnTo>
                  <a:lnTo>
                    <a:pt x="50883" y="6552"/>
                  </a:lnTo>
                  <a:lnTo>
                    <a:pt x="24401" y="24415"/>
                  </a:lnTo>
                  <a:lnTo>
                    <a:pt x="6547" y="50899"/>
                  </a:lnTo>
                  <a:lnTo>
                    <a:pt x="0" y="83312"/>
                  </a:lnTo>
                  <a:lnTo>
                    <a:pt x="0" y="416560"/>
                  </a:lnTo>
                  <a:lnTo>
                    <a:pt x="6547" y="448972"/>
                  </a:lnTo>
                  <a:lnTo>
                    <a:pt x="24401" y="475456"/>
                  </a:lnTo>
                  <a:lnTo>
                    <a:pt x="50883" y="493319"/>
                  </a:lnTo>
                  <a:lnTo>
                    <a:pt x="83312" y="499872"/>
                  </a:lnTo>
                  <a:lnTo>
                    <a:pt x="8275828" y="499872"/>
                  </a:lnTo>
                  <a:lnTo>
                    <a:pt x="8308240" y="493319"/>
                  </a:lnTo>
                  <a:lnTo>
                    <a:pt x="8334724" y="475456"/>
                  </a:lnTo>
                  <a:lnTo>
                    <a:pt x="8352587" y="448972"/>
                  </a:lnTo>
                  <a:lnTo>
                    <a:pt x="8359140" y="416560"/>
                  </a:lnTo>
                  <a:lnTo>
                    <a:pt x="8359140" y="83312"/>
                  </a:lnTo>
                  <a:lnTo>
                    <a:pt x="8352587" y="50899"/>
                  </a:lnTo>
                  <a:lnTo>
                    <a:pt x="8334724" y="24415"/>
                  </a:lnTo>
                  <a:lnTo>
                    <a:pt x="8308240" y="6552"/>
                  </a:lnTo>
                  <a:lnTo>
                    <a:pt x="8275828" y="0"/>
                  </a:lnTo>
                  <a:close/>
                </a:path>
              </a:pathLst>
            </a:custGeom>
            <a:solidFill>
              <a:srgbClr val="BD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377" y="3286505"/>
              <a:ext cx="8359140" cy="500380"/>
            </a:xfrm>
            <a:custGeom>
              <a:avLst/>
              <a:gdLst/>
              <a:ahLst/>
              <a:cxnLst/>
              <a:rect l="l" t="t" r="r" b="b"/>
              <a:pathLst>
                <a:path w="8359140" h="500379">
                  <a:moveTo>
                    <a:pt x="0" y="83312"/>
                  </a:moveTo>
                  <a:lnTo>
                    <a:pt x="6547" y="50899"/>
                  </a:lnTo>
                  <a:lnTo>
                    <a:pt x="24401" y="24415"/>
                  </a:lnTo>
                  <a:lnTo>
                    <a:pt x="50883" y="6552"/>
                  </a:lnTo>
                  <a:lnTo>
                    <a:pt x="83312" y="0"/>
                  </a:lnTo>
                  <a:lnTo>
                    <a:pt x="8275828" y="0"/>
                  </a:lnTo>
                  <a:lnTo>
                    <a:pt x="8308240" y="6552"/>
                  </a:lnTo>
                  <a:lnTo>
                    <a:pt x="8334724" y="24415"/>
                  </a:lnTo>
                  <a:lnTo>
                    <a:pt x="8352587" y="50899"/>
                  </a:lnTo>
                  <a:lnTo>
                    <a:pt x="8359140" y="83312"/>
                  </a:lnTo>
                  <a:lnTo>
                    <a:pt x="8359140" y="416560"/>
                  </a:lnTo>
                  <a:lnTo>
                    <a:pt x="8352587" y="448972"/>
                  </a:lnTo>
                  <a:lnTo>
                    <a:pt x="8334724" y="475456"/>
                  </a:lnTo>
                  <a:lnTo>
                    <a:pt x="8308240" y="493319"/>
                  </a:lnTo>
                  <a:lnTo>
                    <a:pt x="8275828" y="499872"/>
                  </a:lnTo>
                  <a:lnTo>
                    <a:pt x="83312" y="499872"/>
                  </a:lnTo>
                  <a:lnTo>
                    <a:pt x="50883" y="493319"/>
                  </a:lnTo>
                  <a:lnTo>
                    <a:pt x="24401" y="475456"/>
                  </a:lnTo>
                  <a:lnTo>
                    <a:pt x="6547" y="448972"/>
                  </a:lnTo>
                  <a:lnTo>
                    <a:pt x="0" y="416560"/>
                  </a:lnTo>
                  <a:lnTo>
                    <a:pt x="0" y="8331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064001" y="3397758"/>
            <a:ext cx="2943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16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уровне</a:t>
            </a:r>
            <a:r>
              <a:rPr sz="1600" b="1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1600" b="1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1C2043"/>
                </a:solidFill>
                <a:latin typeface="Arial Narrow"/>
                <a:cs typeface="Arial Narrow"/>
              </a:rPr>
              <a:t>должны</a:t>
            </a:r>
            <a:r>
              <a:rPr sz="1600" b="1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1C2043"/>
                </a:solidFill>
                <a:latin typeface="Arial Narrow"/>
                <a:cs typeface="Arial Narrow"/>
              </a:rPr>
              <a:t>включать: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3090" y="3915346"/>
            <a:ext cx="4568825" cy="856615"/>
            <a:chOff x="343090" y="3915346"/>
            <a:chExt cx="4568825" cy="856615"/>
          </a:xfrm>
        </p:grpSpPr>
        <p:sp>
          <p:nvSpPr>
            <p:cNvPr id="24" name="object 24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4402074" y="0"/>
                  </a:moveTo>
                  <a:lnTo>
                    <a:pt x="137922" y="0"/>
                  </a:lnTo>
                  <a:lnTo>
                    <a:pt x="94327" y="7028"/>
                  </a:lnTo>
                  <a:lnTo>
                    <a:pt x="56466" y="26602"/>
                  </a:lnTo>
                  <a:lnTo>
                    <a:pt x="26610" y="56455"/>
                  </a:lnTo>
                  <a:lnTo>
                    <a:pt x="7031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31" y="733214"/>
                  </a:lnTo>
                  <a:lnTo>
                    <a:pt x="26610" y="771076"/>
                  </a:lnTo>
                  <a:lnTo>
                    <a:pt x="56466" y="800929"/>
                  </a:lnTo>
                  <a:lnTo>
                    <a:pt x="94327" y="820503"/>
                  </a:lnTo>
                  <a:lnTo>
                    <a:pt x="137922" y="827532"/>
                  </a:lnTo>
                  <a:lnTo>
                    <a:pt x="4402074" y="827532"/>
                  </a:lnTo>
                  <a:lnTo>
                    <a:pt x="4445678" y="820503"/>
                  </a:lnTo>
                  <a:lnTo>
                    <a:pt x="4483540" y="800929"/>
                  </a:lnTo>
                  <a:lnTo>
                    <a:pt x="4513393" y="771076"/>
                  </a:lnTo>
                  <a:lnTo>
                    <a:pt x="4532967" y="733214"/>
                  </a:lnTo>
                  <a:lnTo>
                    <a:pt x="4539996" y="689610"/>
                  </a:lnTo>
                  <a:lnTo>
                    <a:pt x="4539996" y="137922"/>
                  </a:lnTo>
                  <a:lnTo>
                    <a:pt x="4532967" y="94317"/>
                  </a:lnTo>
                  <a:lnTo>
                    <a:pt x="4513393" y="56455"/>
                  </a:lnTo>
                  <a:lnTo>
                    <a:pt x="4483540" y="26602"/>
                  </a:lnTo>
                  <a:lnTo>
                    <a:pt x="4445678" y="7028"/>
                  </a:lnTo>
                  <a:lnTo>
                    <a:pt x="44020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7377" y="3929634"/>
              <a:ext cx="4540250" cy="828040"/>
            </a:xfrm>
            <a:custGeom>
              <a:avLst/>
              <a:gdLst/>
              <a:ahLst/>
              <a:cxnLst/>
              <a:rect l="l" t="t" r="r" b="b"/>
              <a:pathLst>
                <a:path w="4540250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4402074" y="0"/>
                  </a:lnTo>
                  <a:lnTo>
                    <a:pt x="4445678" y="7028"/>
                  </a:lnTo>
                  <a:lnTo>
                    <a:pt x="4483540" y="26602"/>
                  </a:lnTo>
                  <a:lnTo>
                    <a:pt x="4513393" y="56455"/>
                  </a:lnTo>
                  <a:lnTo>
                    <a:pt x="4532967" y="94317"/>
                  </a:lnTo>
                  <a:lnTo>
                    <a:pt x="4539996" y="137922"/>
                  </a:lnTo>
                  <a:lnTo>
                    <a:pt x="4539996" y="689610"/>
                  </a:lnTo>
                  <a:lnTo>
                    <a:pt x="4532967" y="733214"/>
                  </a:lnTo>
                  <a:lnTo>
                    <a:pt x="4513393" y="771076"/>
                  </a:lnTo>
                  <a:lnTo>
                    <a:pt x="4483540" y="800929"/>
                  </a:lnTo>
                  <a:lnTo>
                    <a:pt x="4445678" y="820503"/>
                  </a:lnTo>
                  <a:lnTo>
                    <a:pt x="4402074" y="827532"/>
                  </a:lnTo>
                  <a:lnTo>
                    <a:pt x="137922" y="827532"/>
                  </a:lnTo>
                  <a:lnTo>
                    <a:pt x="94327" y="820503"/>
                  </a:lnTo>
                  <a:lnTo>
                    <a:pt x="56466" y="800929"/>
                  </a:lnTo>
                  <a:lnTo>
                    <a:pt x="26610" y="771076"/>
                  </a:lnTo>
                  <a:lnTo>
                    <a:pt x="7031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4532" y="3961003"/>
            <a:ext cx="41402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освоение</a:t>
            </a:r>
            <a:r>
              <a:rPr sz="1600" spc="-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обучающимися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межпредметных</a:t>
            </a:r>
            <a:r>
              <a:rPr sz="1600" spc="-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понятий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универсальные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действия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(познавательные, коммуникативные,</a:t>
            </a:r>
            <a:r>
              <a:rPr sz="1600" spc="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регулятивные)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27866" y="3915346"/>
            <a:ext cx="3703320" cy="856615"/>
            <a:chOff x="5027866" y="3915346"/>
            <a:chExt cx="3703320" cy="856615"/>
          </a:xfrm>
        </p:grpSpPr>
        <p:sp>
          <p:nvSpPr>
            <p:cNvPr id="28" name="object 28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3536442" y="0"/>
                  </a:moveTo>
                  <a:lnTo>
                    <a:pt x="137922" y="0"/>
                  </a:lnTo>
                  <a:lnTo>
                    <a:pt x="94317" y="7028"/>
                  </a:lnTo>
                  <a:lnTo>
                    <a:pt x="56455" y="26602"/>
                  </a:lnTo>
                  <a:lnTo>
                    <a:pt x="26602" y="56455"/>
                  </a:lnTo>
                  <a:lnTo>
                    <a:pt x="7028" y="94317"/>
                  </a:lnTo>
                  <a:lnTo>
                    <a:pt x="0" y="137922"/>
                  </a:lnTo>
                  <a:lnTo>
                    <a:pt x="0" y="689610"/>
                  </a:lnTo>
                  <a:lnTo>
                    <a:pt x="7028" y="733214"/>
                  </a:lnTo>
                  <a:lnTo>
                    <a:pt x="26602" y="771076"/>
                  </a:lnTo>
                  <a:lnTo>
                    <a:pt x="56455" y="800929"/>
                  </a:lnTo>
                  <a:lnTo>
                    <a:pt x="94317" y="820503"/>
                  </a:lnTo>
                  <a:lnTo>
                    <a:pt x="137922" y="827532"/>
                  </a:lnTo>
                  <a:lnTo>
                    <a:pt x="3536442" y="827532"/>
                  </a:lnTo>
                  <a:lnTo>
                    <a:pt x="3580046" y="820503"/>
                  </a:lnTo>
                  <a:lnTo>
                    <a:pt x="3617908" y="800929"/>
                  </a:lnTo>
                  <a:lnTo>
                    <a:pt x="3647761" y="771076"/>
                  </a:lnTo>
                  <a:lnTo>
                    <a:pt x="3667335" y="733214"/>
                  </a:lnTo>
                  <a:lnTo>
                    <a:pt x="3674364" y="689610"/>
                  </a:lnTo>
                  <a:lnTo>
                    <a:pt x="3674364" y="137922"/>
                  </a:lnTo>
                  <a:lnTo>
                    <a:pt x="3667335" y="94317"/>
                  </a:lnTo>
                  <a:lnTo>
                    <a:pt x="3647761" y="56455"/>
                  </a:lnTo>
                  <a:lnTo>
                    <a:pt x="3617908" y="26602"/>
                  </a:lnTo>
                  <a:lnTo>
                    <a:pt x="3580046" y="7028"/>
                  </a:lnTo>
                  <a:lnTo>
                    <a:pt x="3536442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42153" y="3929634"/>
              <a:ext cx="3674745" cy="828040"/>
            </a:xfrm>
            <a:custGeom>
              <a:avLst/>
              <a:gdLst/>
              <a:ahLst/>
              <a:cxnLst/>
              <a:rect l="l" t="t" r="r" b="b"/>
              <a:pathLst>
                <a:path w="3674745" h="828039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2" y="0"/>
                  </a:lnTo>
                  <a:lnTo>
                    <a:pt x="3536442" y="0"/>
                  </a:lnTo>
                  <a:lnTo>
                    <a:pt x="3580046" y="7028"/>
                  </a:lnTo>
                  <a:lnTo>
                    <a:pt x="3617908" y="26602"/>
                  </a:lnTo>
                  <a:lnTo>
                    <a:pt x="3647761" y="56455"/>
                  </a:lnTo>
                  <a:lnTo>
                    <a:pt x="3667335" y="94317"/>
                  </a:lnTo>
                  <a:lnTo>
                    <a:pt x="3674364" y="137922"/>
                  </a:lnTo>
                  <a:lnTo>
                    <a:pt x="3674364" y="689610"/>
                  </a:lnTo>
                  <a:lnTo>
                    <a:pt x="3667335" y="733214"/>
                  </a:lnTo>
                  <a:lnTo>
                    <a:pt x="3647761" y="771076"/>
                  </a:lnTo>
                  <a:lnTo>
                    <a:pt x="3617908" y="800929"/>
                  </a:lnTo>
                  <a:lnTo>
                    <a:pt x="3580046" y="820503"/>
                  </a:lnTo>
                  <a:lnTo>
                    <a:pt x="3536442" y="827532"/>
                  </a:lnTo>
                  <a:lnTo>
                    <a:pt x="137922" y="827532"/>
                  </a:lnTo>
                  <a:lnTo>
                    <a:pt x="94317" y="820503"/>
                  </a:lnTo>
                  <a:lnTo>
                    <a:pt x="56455" y="800929"/>
                  </a:lnTo>
                  <a:lnTo>
                    <a:pt x="26602" y="771076"/>
                  </a:lnTo>
                  <a:lnTo>
                    <a:pt x="7028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86247" y="4082922"/>
            <a:ext cx="31826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способность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 в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учебной, познавательной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социальной практике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43090" y="4915090"/>
            <a:ext cx="4568825" cy="1529715"/>
            <a:chOff x="343090" y="4915090"/>
            <a:chExt cx="4568825" cy="1529715"/>
          </a:xfrm>
        </p:grpSpPr>
        <p:sp>
          <p:nvSpPr>
            <p:cNvPr id="32" name="object 32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4289806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37"/>
                  </a:lnTo>
                  <a:lnTo>
                    <a:pt x="4030" y="1295913"/>
                  </a:lnTo>
                  <a:lnTo>
                    <a:pt x="15652" y="1338243"/>
                  </a:lnTo>
                  <a:lnTo>
                    <a:pt x="34158" y="1377221"/>
                  </a:lnTo>
                  <a:lnTo>
                    <a:pt x="58841" y="1412142"/>
                  </a:lnTo>
                  <a:lnTo>
                    <a:pt x="88995" y="1442297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4289806" y="1501140"/>
                  </a:lnTo>
                  <a:lnTo>
                    <a:pt x="4334777" y="1497109"/>
                  </a:lnTo>
                  <a:lnTo>
                    <a:pt x="4377105" y="1485487"/>
                  </a:lnTo>
                  <a:lnTo>
                    <a:pt x="4416081" y="1466981"/>
                  </a:lnTo>
                  <a:lnTo>
                    <a:pt x="4451000" y="1442297"/>
                  </a:lnTo>
                  <a:lnTo>
                    <a:pt x="4481154" y="1412142"/>
                  </a:lnTo>
                  <a:lnTo>
                    <a:pt x="4505837" y="1377221"/>
                  </a:lnTo>
                  <a:lnTo>
                    <a:pt x="4524343" y="1338243"/>
                  </a:lnTo>
                  <a:lnTo>
                    <a:pt x="4535965" y="1295913"/>
                  </a:lnTo>
                  <a:lnTo>
                    <a:pt x="4539996" y="1250937"/>
                  </a:lnTo>
                  <a:lnTo>
                    <a:pt x="4539996" y="250190"/>
                  </a:lnTo>
                  <a:lnTo>
                    <a:pt x="4535965" y="205218"/>
                  </a:lnTo>
                  <a:lnTo>
                    <a:pt x="4524343" y="162890"/>
                  </a:lnTo>
                  <a:lnTo>
                    <a:pt x="4505837" y="123914"/>
                  </a:lnTo>
                  <a:lnTo>
                    <a:pt x="4481154" y="88995"/>
                  </a:lnTo>
                  <a:lnTo>
                    <a:pt x="4451000" y="58841"/>
                  </a:lnTo>
                  <a:lnTo>
                    <a:pt x="4416081" y="34158"/>
                  </a:lnTo>
                  <a:lnTo>
                    <a:pt x="4377105" y="15652"/>
                  </a:lnTo>
                  <a:lnTo>
                    <a:pt x="4334777" y="4030"/>
                  </a:lnTo>
                  <a:lnTo>
                    <a:pt x="428980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7377" y="4929378"/>
              <a:ext cx="4540250" cy="1501140"/>
            </a:xfrm>
            <a:custGeom>
              <a:avLst/>
              <a:gdLst/>
              <a:ahLst/>
              <a:cxnLst/>
              <a:rect l="l" t="t" r="r" b="b"/>
              <a:pathLst>
                <a:path w="4540250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4289806" y="0"/>
                  </a:lnTo>
                  <a:lnTo>
                    <a:pt x="4334777" y="4030"/>
                  </a:lnTo>
                  <a:lnTo>
                    <a:pt x="4377105" y="15652"/>
                  </a:lnTo>
                  <a:lnTo>
                    <a:pt x="4416081" y="34158"/>
                  </a:lnTo>
                  <a:lnTo>
                    <a:pt x="4451000" y="58841"/>
                  </a:lnTo>
                  <a:lnTo>
                    <a:pt x="4481154" y="88995"/>
                  </a:lnTo>
                  <a:lnTo>
                    <a:pt x="4505837" y="123914"/>
                  </a:lnTo>
                  <a:lnTo>
                    <a:pt x="4524343" y="162890"/>
                  </a:lnTo>
                  <a:lnTo>
                    <a:pt x="4535965" y="205218"/>
                  </a:lnTo>
                  <a:lnTo>
                    <a:pt x="4539996" y="250190"/>
                  </a:lnTo>
                  <a:lnTo>
                    <a:pt x="4539996" y="1250937"/>
                  </a:lnTo>
                  <a:lnTo>
                    <a:pt x="4535965" y="1295913"/>
                  </a:lnTo>
                  <a:lnTo>
                    <a:pt x="4524343" y="1338243"/>
                  </a:lnTo>
                  <a:lnTo>
                    <a:pt x="4505837" y="1377221"/>
                  </a:lnTo>
                  <a:lnTo>
                    <a:pt x="4481154" y="1412142"/>
                  </a:lnTo>
                  <a:lnTo>
                    <a:pt x="4451000" y="1442297"/>
                  </a:lnTo>
                  <a:lnTo>
                    <a:pt x="4416081" y="1466981"/>
                  </a:lnTo>
                  <a:lnTo>
                    <a:pt x="4377105" y="1485487"/>
                  </a:lnTo>
                  <a:lnTo>
                    <a:pt x="4334777" y="1497109"/>
                  </a:lnTo>
                  <a:lnTo>
                    <a:pt x="4289806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7"/>
                  </a:lnTo>
                  <a:lnTo>
                    <a:pt x="58841" y="1412142"/>
                  </a:lnTo>
                  <a:lnTo>
                    <a:pt x="34158" y="1377221"/>
                  </a:lnTo>
                  <a:lnTo>
                    <a:pt x="15652" y="1338243"/>
                  </a:lnTo>
                  <a:lnTo>
                    <a:pt x="4030" y="1295913"/>
                  </a:lnTo>
                  <a:lnTo>
                    <a:pt x="0" y="1250937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11555" y="5053710"/>
            <a:ext cx="42271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готовность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самостоятельному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планированию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осуществлению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учебной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деятельности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организации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сотрудничества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педагогическими работниками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сверстниками,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участию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 построении индивидуальной</a:t>
            </a:r>
            <a:r>
              <a:rPr sz="16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образовательной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траектории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27866" y="4915090"/>
            <a:ext cx="3703320" cy="1529715"/>
            <a:chOff x="5027866" y="4915090"/>
            <a:chExt cx="3703320" cy="1529715"/>
          </a:xfrm>
        </p:grpSpPr>
        <p:sp>
          <p:nvSpPr>
            <p:cNvPr id="36" name="object 36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3424174" y="0"/>
                  </a:moveTo>
                  <a:lnTo>
                    <a:pt x="250190" y="0"/>
                  </a:lnTo>
                  <a:lnTo>
                    <a:pt x="205218" y="4030"/>
                  </a:lnTo>
                  <a:lnTo>
                    <a:pt x="162890" y="15652"/>
                  </a:lnTo>
                  <a:lnTo>
                    <a:pt x="123914" y="34158"/>
                  </a:lnTo>
                  <a:lnTo>
                    <a:pt x="88995" y="58841"/>
                  </a:lnTo>
                  <a:lnTo>
                    <a:pt x="58841" y="88995"/>
                  </a:lnTo>
                  <a:lnTo>
                    <a:pt x="34158" y="123914"/>
                  </a:lnTo>
                  <a:lnTo>
                    <a:pt x="15652" y="162890"/>
                  </a:lnTo>
                  <a:lnTo>
                    <a:pt x="4030" y="205218"/>
                  </a:lnTo>
                  <a:lnTo>
                    <a:pt x="0" y="250190"/>
                  </a:lnTo>
                  <a:lnTo>
                    <a:pt x="0" y="1250950"/>
                  </a:lnTo>
                  <a:lnTo>
                    <a:pt x="4030" y="1295921"/>
                  </a:lnTo>
                  <a:lnTo>
                    <a:pt x="15652" y="1338249"/>
                  </a:lnTo>
                  <a:lnTo>
                    <a:pt x="34158" y="1377225"/>
                  </a:lnTo>
                  <a:lnTo>
                    <a:pt x="58841" y="1412144"/>
                  </a:lnTo>
                  <a:lnTo>
                    <a:pt x="88995" y="1442298"/>
                  </a:lnTo>
                  <a:lnTo>
                    <a:pt x="123914" y="1466981"/>
                  </a:lnTo>
                  <a:lnTo>
                    <a:pt x="162890" y="1485487"/>
                  </a:lnTo>
                  <a:lnTo>
                    <a:pt x="205218" y="1497109"/>
                  </a:lnTo>
                  <a:lnTo>
                    <a:pt x="250190" y="1501140"/>
                  </a:lnTo>
                  <a:lnTo>
                    <a:pt x="3424174" y="1501140"/>
                  </a:lnTo>
                  <a:lnTo>
                    <a:pt x="3469145" y="1497109"/>
                  </a:lnTo>
                  <a:lnTo>
                    <a:pt x="3511473" y="1485487"/>
                  </a:lnTo>
                  <a:lnTo>
                    <a:pt x="3550449" y="1466981"/>
                  </a:lnTo>
                  <a:lnTo>
                    <a:pt x="3585368" y="1442298"/>
                  </a:lnTo>
                  <a:lnTo>
                    <a:pt x="3615522" y="1412144"/>
                  </a:lnTo>
                  <a:lnTo>
                    <a:pt x="3640205" y="1377225"/>
                  </a:lnTo>
                  <a:lnTo>
                    <a:pt x="3658711" y="1338249"/>
                  </a:lnTo>
                  <a:lnTo>
                    <a:pt x="3670333" y="1295921"/>
                  </a:lnTo>
                  <a:lnTo>
                    <a:pt x="3674364" y="1250950"/>
                  </a:lnTo>
                  <a:lnTo>
                    <a:pt x="3674364" y="250190"/>
                  </a:lnTo>
                  <a:lnTo>
                    <a:pt x="3670333" y="205218"/>
                  </a:lnTo>
                  <a:lnTo>
                    <a:pt x="3658711" y="162890"/>
                  </a:lnTo>
                  <a:lnTo>
                    <a:pt x="3640205" y="123914"/>
                  </a:lnTo>
                  <a:lnTo>
                    <a:pt x="3615522" y="88995"/>
                  </a:lnTo>
                  <a:lnTo>
                    <a:pt x="3585368" y="58841"/>
                  </a:lnTo>
                  <a:lnTo>
                    <a:pt x="3550449" y="34158"/>
                  </a:lnTo>
                  <a:lnTo>
                    <a:pt x="3511473" y="15652"/>
                  </a:lnTo>
                  <a:lnTo>
                    <a:pt x="3469145" y="4030"/>
                  </a:lnTo>
                  <a:lnTo>
                    <a:pt x="3424174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42153" y="4929378"/>
              <a:ext cx="3674745" cy="1501140"/>
            </a:xfrm>
            <a:custGeom>
              <a:avLst/>
              <a:gdLst/>
              <a:ahLst/>
              <a:cxnLst/>
              <a:rect l="l" t="t" r="r" b="b"/>
              <a:pathLst>
                <a:path w="3674745" h="1501139">
                  <a:moveTo>
                    <a:pt x="0" y="250190"/>
                  </a:moveTo>
                  <a:lnTo>
                    <a:pt x="4030" y="205218"/>
                  </a:lnTo>
                  <a:lnTo>
                    <a:pt x="15652" y="162890"/>
                  </a:lnTo>
                  <a:lnTo>
                    <a:pt x="34158" y="123914"/>
                  </a:lnTo>
                  <a:lnTo>
                    <a:pt x="58841" y="88995"/>
                  </a:lnTo>
                  <a:lnTo>
                    <a:pt x="88995" y="58841"/>
                  </a:lnTo>
                  <a:lnTo>
                    <a:pt x="123914" y="34158"/>
                  </a:lnTo>
                  <a:lnTo>
                    <a:pt x="162890" y="15652"/>
                  </a:lnTo>
                  <a:lnTo>
                    <a:pt x="205218" y="4030"/>
                  </a:lnTo>
                  <a:lnTo>
                    <a:pt x="250190" y="0"/>
                  </a:lnTo>
                  <a:lnTo>
                    <a:pt x="3424174" y="0"/>
                  </a:lnTo>
                  <a:lnTo>
                    <a:pt x="3469145" y="4030"/>
                  </a:lnTo>
                  <a:lnTo>
                    <a:pt x="3511473" y="15652"/>
                  </a:lnTo>
                  <a:lnTo>
                    <a:pt x="3550449" y="34158"/>
                  </a:lnTo>
                  <a:lnTo>
                    <a:pt x="3585368" y="58841"/>
                  </a:lnTo>
                  <a:lnTo>
                    <a:pt x="3615522" y="88995"/>
                  </a:lnTo>
                  <a:lnTo>
                    <a:pt x="3640205" y="123914"/>
                  </a:lnTo>
                  <a:lnTo>
                    <a:pt x="3658711" y="162890"/>
                  </a:lnTo>
                  <a:lnTo>
                    <a:pt x="3670333" y="205218"/>
                  </a:lnTo>
                  <a:lnTo>
                    <a:pt x="3674364" y="250190"/>
                  </a:lnTo>
                  <a:lnTo>
                    <a:pt x="3674364" y="1250950"/>
                  </a:lnTo>
                  <a:lnTo>
                    <a:pt x="3670333" y="1295921"/>
                  </a:lnTo>
                  <a:lnTo>
                    <a:pt x="3658711" y="1338249"/>
                  </a:lnTo>
                  <a:lnTo>
                    <a:pt x="3640205" y="1377225"/>
                  </a:lnTo>
                  <a:lnTo>
                    <a:pt x="3615522" y="1412144"/>
                  </a:lnTo>
                  <a:lnTo>
                    <a:pt x="3585368" y="1442298"/>
                  </a:lnTo>
                  <a:lnTo>
                    <a:pt x="3550449" y="1466981"/>
                  </a:lnTo>
                  <a:lnTo>
                    <a:pt x="3511473" y="1485487"/>
                  </a:lnTo>
                  <a:lnTo>
                    <a:pt x="3469145" y="1497109"/>
                  </a:lnTo>
                  <a:lnTo>
                    <a:pt x="3424174" y="1501140"/>
                  </a:lnTo>
                  <a:lnTo>
                    <a:pt x="250190" y="1501140"/>
                  </a:lnTo>
                  <a:lnTo>
                    <a:pt x="205218" y="1497109"/>
                  </a:lnTo>
                  <a:lnTo>
                    <a:pt x="162890" y="1485487"/>
                  </a:lnTo>
                  <a:lnTo>
                    <a:pt x="123914" y="1466981"/>
                  </a:lnTo>
                  <a:lnTo>
                    <a:pt x="88995" y="1442298"/>
                  </a:lnTo>
                  <a:lnTo>
                    <a:pt x="58841" y="1412144"/>
                  </a:lnTo>
                  <a:lnTo>
                    <a:pt x="34158" y="1377225"/>
                  </a:lnTo>
                  <a:lnTo>
                    <a:pt x="15652" y="1338249"/>
                  </a:lnTo>
                  <a:lnTo>
                    <a:pt x="4030" y="1295921"/>
                  </a:lnTo>
                  <a:lnTo>
                    <a:pt x="0" y="1250950"/>
                  </a:lnTo>
                  <a:lnTo>
                    <a:pt x="0" y="250190"/>
                  </a:lnTo>
                  <a:close/>
                </a:path>
              </a:pathLst>
            </a:custGeom>
            <a:ln w="28575">
              <a:solidFill>
                <a:srgbClr val="5DC9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349366" y="4931790"/>
            <a:ext cx="305562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1600" spc="-6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навыками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работы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информацией:</a:t>
            </a:r>
            <a:r>
              <a:rPr sz="1600" spc="-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восприятие</a:t>
            </a:r>
            <a:r>
              <a:rPr sz="1600" spc="-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создание информационных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текстов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различных форматах,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том</a:t>
            </a:r>
            <a:r>
              <a:rPr sz="16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числе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цифровых,</a:t>
            </a:r>
            <a:r>
              <a:rPr sz="16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13375" y="5906820"/>
            <a:ext cx="2929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учетом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назначения</a:t>
            </a:r>
            <a:r>
              <a:rPr sz="1600" spc="-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информации</a:t>
            </a:r>
            <a:r>
              <a:rPr sz="16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600" spc="-4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25" dirty="0">
                <a:solidFill>
                  <a:srgbClr val="1C2043"/>
                </a:solidFill>
                <a:latin typeface="Arial Narrow"/>
                <a:cs typeface="Arial Narrow"/>
              </a:rPr>
              <a:t>ее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11366" y="6151270"/>
            <a:ext cx="1534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целевой</a:t>
            </a:r>
            <a:r>
              <a:rPr sz="1600" spc="-3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600" spc="-10" dirty="0">
                <a:solidFill>
                  <a:srgbClr val="1C2043"/>
                </a:solidFill>
                <a:latin typeface="Arial Narrow"/>
                <a:cs typeface="Arial Narrow"/>
              </a:rPr>
              <a:t>аудитории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429000" y="284988"/>
            <a:ext cx="5398135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Подготовить</a:t>
            </a:r>
            <a:r>
              <a:rPr sz="2000" spc="-60" dirty="0"/>
              <a:t> </a:t>
            </a:r>
            <a:r>
              <a:rPr sz="2000" dirty="0"/>
              <a:t>раздел</a:t>
            </a:r>
            <a:r>
              <a:rPr sz="2000" spc="-60" dirty="0"/>
              <a:t> </a:t>
            </a:r>
            <a:r>
              <a:rPr sz="2000" dirty="0"/>
              <a:t>«Планируемые</a:t>
            </a:r>
            <a:r>
              <a:rPr sz="2000" spc="-45" dirty="0"/>
              <a:t> </a:t>
            </a:r>
            <a:r>
              <a:rPr sz="2000" spc="-10" dirty="0"/>
              <a:t>результаты»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518" y="5215890"/>
            <a:ext cx="6643370" cy="923925"/>
          </a:xfrm>
          <a:custGeom>
            <a:avLst/>
            <a:gdLst/>
            <a:ahLst/>
            <a:cxnLst/>
            <a:rect l="l" t="t" r="r" b="b"/>
            <a:pathLst>
              <a:path w="6643370" h="923925">
                <a:moveTo>
                  <a:pt x="6643116" y="0"/>
                </a:moveTo>
                <a:lnTo>
                  <a:pt x="0" y="0"/>
                </a:lnTo>
                <a:lnTo>
                  <a:pt x="0" y="923544"/>
                </a:lnTo>
                <a:lnTo>
                  <a:pt x="6643116" y="923544"/>
                </a:lnTo>
                <a:lnTo>
                  <a:pt x="6643116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3884" y="284988"/>
            <a:ext cx="5157470" cy="40132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2000" dirty="0"/>
              <a:t>Содержание</a:t>
            </a:r>
            <a:r>
              <a:rPr sz="2000" spc="-60" dirty="0"/>
              <a:t> </a:t>
            </a:r>
            <a:r>
              <a:rPr sz="2000" dirty="0"/>
              <a:t>учебного</a:t>
            </a:r>
            <a:r>
              <a:rPr sz="2000" spc="-55" dirty="0"/>
              <a:t> </a:t>
            </a:r>
            <a:r>
              <a:rPr sz="2000" dirty="0"/>
              <a:t>предмета,</a:t>
            </a:r>
            <a:r>
              <a:rPr sz="2000" spc="-65" dirty="0"/>
              <a:t> </a:t>
            </a:r>
            <a:r>
              <a:rPr sz="2000" dirty="0"/>
              <a:t>курса,</a:t>
            </a:r>
            <a:r>
              <a:rPr sz="2000" spc="-35" dirty="0"/>
              <a:t> </a:t>
            </a:r>
            <a:r>
              <a:rPr sz="2000" spc="-10" dirty="0"/>
              <a:t>модуля</a:t>
            </a:r>
            <a:endParaRPr sz="20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spc="-25" dirty="0"/>
              <a:pPr marL="38100">
                <a:lnSpc>
                  <a:spcPct val="100000"/>
                </a:lnSpc>
                <a:spcBef>
                  <a:spcPts val="20"/>
                </a:spcBef>
              </a:pPr>
              <a:t>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57377" y="1215389"/>
            <a:ext cx="3644265" cy="64643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Описать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разделы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и/или</a:t>
            </a:r>
            <a:r>
              <a:rPr sz="1800" b="1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1C2043"/>
                </a:solidFill>
                <a:latin typeface="Arial Narrow"/>
                <a:cs typeface="Arial Narrow"/>
              </a:rPr>
              <a:t>темы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предмета,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модуля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или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курса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615" y="1929383"/>
            <a:ext cx="3644265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265430" marR="193675" indent="-173990">
              <a:lnSpc>
                <a:spcPct val="100000"/>
              </a:lnSpc>
              <a:spcBef>
                <a:spcPts val="325"/>
              </a:spcBef>
              <a:buFont typeface="Wingdings"/>
              <a:buChar char=""/>
              <a:tabLst>
                <a:tab pos="26606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содержательный раздел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примерной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ООП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;</a:t>
            </a:r>
            <a:endParaRPr sz="1800">
              <a:latin typeface="Arial Narrow"/>
              <a:cs typeface="Arial Narrow"/>
            </a:endParaRPr>
          </a:p>
          <a:p>
            <a:pPr marL="265430" marR="447040" indent="-173990">
              <a:lnSpc>
                <a:spcPct val="100000"/>
              </a:lnSpc>
              <a:buFont typeface="Wingdings"/>
              <a:buChar char=""/>
              <a:tabLst>
                <a:tab pos="266065" algn="l"/>
              </a:tabLst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описание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которые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предлагают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авторы</a:t>
            </a:r>
            <a:r>
              <a:rPr sz="1800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учебников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из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федерального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перечня;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4517" y="1215389"/>
            <a:ext cx="4572000" cy="594393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Учесть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в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содержании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рабочих</a:t>
            </a:r>
            <a:r>
              <a:rPr sz="18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программ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концепции</a:t>
            </a:r>
            <a:r>
              <a:rPr sz="1800" b="1" spc="-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преподавания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 Narrow"/>
                <a:cs typeface="Arial Narrow"/>
              </a:rPr>
              <a:t>учебных</a:t>
            </a:r>
            <a:r>
              <a:rPr sz="1800" b="1" spc="-10" dirty="0">
                <a:solidFill>
                  <a:srgbClr val="FF0000"/>
                </a:solidFill>
                <a:latin typeface="Arial Narrow"/>
                <a:cs typeface="Arial Narrow"/>
              </a:rPr>
              <a:t> предметов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.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3755" y="1929383"/>
            <a:ext cx="4572000" cy="1754505"/>
          </a:xfrm>
          <a:prstGeom prst="rect">
            <a:avLst/>
          </a:prstGeom>
          <a:solidFill>
            <a:srgbClr val="DFF4F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Всего</a:t>
            </a:r>
            <a:r>
              <a:rPr sz="1800" spc="-2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утвердили</a:t>
            </a:r>
            <a:r>
              <a:rPr sz="1800" spc="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13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концепций: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91440" marR="13081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по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истории России,</a:t>
            </a:r>
            <a:r>
              <a:rPr sz="1800" spc="-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химии,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физике,</a:t>
            </a:r>
            <a:r>
              <a:rPr sz="18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астрономии,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обществознанию, географии, ОБЖ,</a:t>
            </a:r>
            <a:r>
              <a:rPr sz="1800" spc="-4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физкультуре,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искусству,</a:t>
            </a:r>
            <a:r>
              <a:rPr sz="1800" spc="-5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технологии,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русскому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языку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Narrow"/>
                <a:cs typeface="Arial Narrow"/>
              </a:rPr>
              <a:t>и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литературе,</a:t>
            </a:r>
            <a:r>
              <a:rPr sz="1800" spc="1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математике, новому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УМК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 Narrow"/>
                <a:cs typeface="Arial Narrow"/>
              </a:rPr>
              <a:t>по </a:t>
            </a:r>
            <a:r>
              <a:rPr sz="1800" dirty="0">
                <a:solidFill>
                  <a:srgbClr val="FF0000"/>
                </a:solidFill>
                <a:latin typeface="Arial Narrow"/>
                <a:cs typeface="Arial Narrow"/>
              </a:rPr>
              <a:t>отечественной</a:t>
            </a:r>
            <a:r>
              <a:rPr sz="1800" spc="-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Narrow"/>
                <a:cs typeface="Arial Narrow"/>
              </a:rPr>
              <a:t>истории.</a:t>
            </a:r>
            <a:endParaRPr sz="1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5518" y="4072890"/>
            <a:ext cx="7929880" cy="923925"/>
          </a:xfrm>
          <a:custGeom>
            <a:avLst/>
            <a:gdLst/>
            <a:ahLst/>
            <a:cxnLst/>
            <a:rect l="l" t="t" r="r" b="b"/>
            <a:pathLst>
              <a:path w="7929880" h="923925">
                <a:moveTo>
                  <a:pt x="0" y="923544"/>
                </a:moveTo>
                <a:lnTo>
                  <a:pt x="7929372" y="923544"/>
                </a:lnTo>
                <a:lnTo>
                  <a:pt x="7929372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28575">
            <a:solidFill>
              <a:srgbClr val="FFCA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295" y="4101465"/>
            <a:ext cx="619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Единственное</a:t>
            </a:r>
            <a:r>
              <a:rPr sz="1800" spc="3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дополнение</a:t>
            </a:r>
            <a:r>
              <a:rPr sz="1800" spc="3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общей</a:t>
            </a:r>
            <a:r>
              <a:rPr sz="1800" spc="3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структуре</a:t>
            </a:r>
            <a:r>
              <a:rPr sz="1800" spc="37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r>
              <a:rPr sz="1800" spc="3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8856" y="4101465"/>
            <a:ext cx="9474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3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рабочих</a:t>
            </a:r>
            <a:endParaRPr sz="180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формы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191" y="4375784"/>
            <a:ext cx="6836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2109470" algn="l"/>
                <a:tab pos="3367404" algn="l"/>
                <a:tab pos="4864100" algn="l"/>
                <a:tab pos="6168390" algn="l"/>
              </a:tabLst>
            </a:pP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программах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курсов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внеурочной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деятельности,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необходимо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	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указать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проведения</a:t>
            </a:r>
            <a:r>
              <a:rPr sz="1800" b="1" spc="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занятий</a:t>
            </a:r>
            <a:r>
              <a:rPr sz="1800" b="1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детьми</a:t>
            </a:r>
            <a:r>
              <a:rPr sz="1800" b="1" spc="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(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п.</a:t>
            </a:r>
            <a:r>
              <a:rPr sz="1800" u="sng" spc="-1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31.1</a:t>
            </a:r>
            <a:r>
              <a:rPr sz="1800" u="sng" spc="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ФГОС</a:t>
            </a:r>
            <a:r>
              <a:rPr sz="1800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НОО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,</a:t>
            </a:r>
            <a:r>
              <a:rPr sz="1800" spc="-1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п.</a:t>
            </a:r>
            <a:r>
              <a:rPr sz="1800" u="sng" spc="-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32.1</a:t>
            </a:r>
            <a:r>
              <a:rPr sz="1800" u="sng" spc="15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ФГОС</a:t>
            </a:r>
            <a:r>
              <a:rPr sz="1800" u="sng" spc="-1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 </a:t>
            </a:r>
            <a:r>
              <a:rPr sz="1800" u="sng" spc="-20" dirty="0">
                <a:solidFill>
                  <a:srgbClr val="1C2043"/>
                </a:solidFill>
                <a:uFill>
                  <a:solidFill>
                    <a:srgbClr val="1C2043"/>
                  </a:solidFill>
                </a:uFill>
                <a:latin typeface="Arial Narrow"/>
                <a:cs typeface="Arial Narrow"/>
              </a:rPr>
              <a:t>ООО</a:t>
            </a:r>
            <a:r>
              <a:rPr sz="1800" spc="-20" dirty="0">
                <a:solidFill>
                  <a:srgbClr val="1C2043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4718" y="3772090"/>
            <a:ext cx="600075" cy="600075"/>
            <a:chOff x="414718" y="3772090"/>
            <a:chExt cx="600075" cy="600075"/>
          </a:xfrm>
        </p:grpSpPr>
        <p:sp>
          <p:nvSpPr>
            <p:cNvPr id="13" name="object 13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38"/>
                  </a:lnTo>
                  <a:lnTo>
                    <a:pt x="195432" y="14563"/>
                  </a:lnTo>
                  <a:lnTo>
                    <a:pt x="154433" y="31886"/>
                  </a:lnTo>
                  <a:lnTo>
                    <a:pt x="116991" y="55120"/>
                  </a:lnTo>
                  <a:lnTo>
                    <a:pt x="83696" y="83677"/>
                  </a:lnTo>
                  <a:lnTo>
                    <a:pt x="55134" y="116970"/>
                  </a:lnTo>
                  <a:lnTo>
                    <a:pt x="31895" y="154411"/>
                  </a:lnTo>
                  <a:lnTo>
                    <a:pt x="14568" y="195413"/>
                  </a:lnTo>
                  <a:lnTo>
                    <a:pt x="3740" y="239388"/>
                  </a:lnTo>
                  <a:lnTo>
                    <a:pt x="0" y="285750"/>
                  </a:lnTo>
                  <a:lnTo>
                    <a:pt x="3740" y="332111"/>
                  </a:lnTo>
                  <a:lnTo>
                    <a:pt x="14568" y="376086"/>
                  </a:lnTo>
                  <a:lnTo>
                    <a:pt x="31895" y="417088"/>
                  </a:lnTo>
                  <a:lnTo>
                    <a:pt x="55134" y="454529"/>
                  </a:lnTo>
                  <a:lnTo>
                    <a:pt x="83696" y="487822"/>
                  </a:lnTo>
                  <a:lnTo>
                    <a:pt x="116991" y="516379"/>
                  </a:lnTo>
                  <a:lnTo>
                    <a:pt x="154433" y="539613"/>
                  </a:lnTo>
                  <a:lnTo>
                    <a:pt x="195432" y="556936"/>
                  </a:lnTo>
                  <a:lnTo>
                    <a:pt x="239401" y="567761"/>
                  </a:lnTo>
                  <a:lnTo>
                    <a:pt x="285750" y="571500"/>
                  </a:lnTo>
                  <a:lnTo>
                    <a:pt x="332098" y="567761"/>
                  </a:lnTo>
                  <a:lnTo>
                    <a:pt x="376067" y="556936"/>
                  </a:lnTo>
                  <a:lnTo>
                    <a:pt x="417066" y="539613"/>
                  </a:lnTo>
                  <a:lnTo>
                    <a:pt x="454508" y="516379"/>
                  </a:lnTo>
                  <a:lnTo>
                    <a:pt x="487803" y="487822"/>
                  </a:lnTo>
                  <a:lnTo>
                    <a:pt x="516365" y="454529"/>
                  </a:lnTo>
                  <a:lnTo>
                    <a:pt x="539604" y="417088"/>
                  </a:lnTo>
                  <a:lnTo>
                    <a:pt x="556931" y="376086"/>
                  </a:lnTo>
                  <a:lnTo>
                    <a:pt x="567759" y="332111"/>
                  </a:lnTo>
                  <a:lnTo>
                    <a:pt x="571500" y="285750"/>
                  </a:lnTo>
                  <a:lnTo>
                    <a:pt x="567759" y="239388"/>
                  </a:lnTo>
                  <a:lnTo>
                    <a:pt x="556931" y="195413"/>
                  </a:lnTo>
                  <a:lnTo>
                    <a:pt x="539604" y="154411"/>
                  </a:lnTo>
                  <a:lnTo>
                    <a:pt x="516365" y="116970"/>
                  </a:lnTo>
                  <a:lnTo>
                    <a:pt x="487803" y="83677"/>
                  </a:lnTo>
                  <a:lnTo>
                    <a:pt x="454508" y="55120"/>
                  </a:lnTo>
                  <a:lnTo>
                    <a:pt x="417066" y="31886"/>
                  </a:lnTo>
                  <a:lnTo>
                    <a:pt x="376067" y="14563"/>
                  </a:lnTo>
                  <a:lnTo>
                    <a:pt x="332098" y="3738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005" y="3786378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40" y="239388"/>
                  </a:lnTo>
                  <a:lnTo>
                    <a:pt x="14568" y="195413"/>
                  </a:lnTo>
                  <a:lnTo>
                    <a:pt x="31895" y="154411"/>
                  </a:lnTo>
                  <a:lnTo>
                    <a:pt x="55134" y="116970"/>
                  </a:lnTo>
                  <a:lnTo>
                    <a:pt x="83696" y="83677"/>
                  </a:lnTo>
                  <a:lnTo>
                    <a:pt x="116991" y="55120"/>
                  </a:lnTo>
                  <a:lnTo>
                    <a:pt x="154433" y="31886"/>
                  </a:lnTo>
                  <a:lnTo>
                    <a:pt x="195432" y="14563"/>
                  </a:lnTo>
                  <a:lnTo>
                    <a:pt x="239401" y="3738"/>
                  </a:lnTo>
                  <a:lnTo>
                    <a:pt x="285750" y="0"/>
                  </a:lnTo>
                  <a:lnTo>
                    <a:pt x="332098" y="3738"/>
                  </a:lnTo>
                  <a:lnTo>
                    <a:pt x="376067" y="14563"/>
                  </a:lnTo>
                  <a:lnTo>
                    <a:pt x="417066" y="31886"/>
                  </a:lnTo>
                  <a:lnTo>
                    <a:pt x="454508" y="55120"/>
                  </a:lnTo>
                  <a:lnTo>
                    <a:pt x="487803" y="83677"/>
                  </a:lnTo>
                  <a:lnTo>
                    <a:pt x="516365" y="116970"/>
                  </a:lnTo>
                  <a:lnTo>
                    <a:pt x="539604" y="154411"/>
                  </a:lnTo>
                  <a:lnTo>
                    <a:pt x="556931" y="195413"/>
                  </a:lnTo>
                  <a:lnTo>
                    <a:pt x="567759" y="239388"/>
                  </a:lnTo>
                  <a:lnTo>
                    <a:pt x="571500" y="285750"/>
                  </a:lnTo>
                  <a:lnTo>
                    <a:pt x="567759" y="332111"/>
                  </a:lnTo>
                  <a:lnTo>
                    <a:pt x="556931" y="376086"/>
                  </a:lnTo>
                  <a:lnTo>
                    <a:pt x="539604" y="417088"/>
                  </a:lnTo>
                  <a:lnTo>
                    <a:pt x="516365" y="454529"/>
                  </a:lnTo>
                  <a:lnTo>
                    <a:pt x="487803" y="487822"/>
                  </a:lnTo>
                  <a:lnTo>
                    <a:pt x="454508" y="516379"/>
                  </a:lnTo>
                  <a:lnTo>
                    <a:pt x="417066" y="539613"/>
                  </a:lnTo>
                  <a:lnTo>
                    <a:pt x="376067" y="556936"/>
                  </a:lnTo>
                  <a:lnTo>
                    <a:pt x="332098" y="567761"/>
                  </a:lnTo>
                  <a:lnTo>
                    <a:pt x="285750" y="571500"/>
                  </a:lnTo>
                  <a:lnTo>
                    <a:pt x="239401" y="567761"/>
                  </a:lnTo>
                  <a:lnTo>
                    <a:pt x="195432" y="556936"/>
                  </a:lnTo>
                  <a:lnTo>
                    <a:pt x="154433" y="539613"/>
                  </a:lnTo>
                  <a:lnTo>
                    <a:pt x="116991" y="516379"/>
                  </a:lnTo>
                  <a:lnTo>
                    <a:pt x="83696" y="487822"/>
                  </a:lnTo>
                  <a:lnTo>
                    <a:pt x="55134" y="454529"/>
                  </a:lnTo>
                  <a:lnTo>
                    <a:pt x="31895" y="417088"/>
                  </a:lnTo>
                  <a:lnTo>
                    <a:pt x="14568" y="376086"/>
                  </a:lnTo>
                  <a:lnTo>
                    <a:pt x="3740" y="332111"/>
                  </a:lnTo>
                  <a:lnTo>
                    <a:pt x="0" y="285750"/>
                  </a:lnTo>
                  <a:close/>
                </a:path>
              </a:pathLst>
            </a:custGeom>
            <a:ln w="28575">
              <a:solidFill>
                <a:srgbClr val="FFCA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3041" y="390944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C2043"/>
                </a:solidFill>
                <a:latin typeface="Arial Black"/>
                <a:cs typeface="Arial Black"/>
              </a:rPr>
              <a:t>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5518" y="5215890"/>
            <a:ext cx="6643370" cy="923925"/>
          </a:xfrm>
          <a:prstGeom prst="rect">
            <a:avLst/>
          </a:prstGeom>
          <a:ln w="28575">
            <a:solidFill>
              <a:srgbClr val="5DC9D1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83820" algn="just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1800" spc="15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желанию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можно</a:t>
            </a:r>
            <a:r>
              <a:rPr sz="1800" spc="17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приложить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1800" spc="20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рабочей</a:t>
            </a:r>
            <a:r>
              <a:rPr sz="1800" spc="18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1800" spc="18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1C2043"/>
                </a:solidFill>
                <a:latin typeface="Arial Narrow"/>
                <a:cs typeface="Arial Narrow"/>
              </a:rPr>
              <a:t>дополнительные </a:t>
            </a:r>
            <a:r>
              <a:rPr sz="1800" b="1" dirty="0">
                <a:solidFill>
                  <a:srgbClr val="1C2043"/>
                </a:solidFill>
                <a:latin typeface="Arial Narrow"/>
                <a:cs typeface="Arial Narrow"/>
              </a:rPr>
              <a:t>материалы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.</a:t>
            </a:r>
            <a:r>
              <a:rPr sz="1800" spc="2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Например,</a:t>
            </a:r>
            <a:r>
              <a:rPr sz="1800" spc="23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перечень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оценочных,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1800" spc="25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1800" spc="25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методических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материалов,</a:t>
            </a:r>
            <a:r>
              <a:rPr sz="1800" spc="-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которые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планирует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использовать</a:t>
            </a:r>
            <a:r>
              <a:rPr sz="1800" spc="1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1800" spc="-25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1C2043"/>
                </a:solidFill>
                <a:latin typeface="Arial Narrow"/>
                <a:cs typeface="Arial Narrow"/>
              </a:rPr>
              <a:t>работе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1246</Words>
  <Application>Microsoft Office PowerPoint</Application>
  <PresentationFormat>Экран (4:3)</PresentationFormat>
  <Paragraphs>231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Calibri</vt:lpstr>
      <vt:lpstr>Times New Roman</vt:lpstr>
      <vt:lpstr>Symbol</vt:lpstr>
      <vt:lpstr>Arial Black</vt:lpstr>
      <vt:lpstr>Arial Narrow</vt:lpstr>
      <vt:lpstr>Arial</vt:lpstr>
      <vt:lpstr>Wingdings</vt:lpstr>
      <vt:lpstr>Tahoma</vt:lpstr>
      <vt:lpstr>Тема Office</vt:lpstr>
      <vt:lpstr>Презентация PowerPoint</vt:lpstr>
      <vt:lpstr>Презентация PowerPoint</vt:lpstr>
      <vt:lpstr>ЧТО НАМ НУЖНО ФОРМИРОВАТЬ И     РАЗВИВАТЬ В НАШИХ УЧЕНИКАХ     </vt:lpstr>
      <vt:lpstr>Изменения в обновленных ФГОС НОО и ООО</vt:lpstr>
      <vt:lpstr>Презентация PowerPoint</vt:lpstr>
      <vt:lpstr>КАК СОСТАВИТЬ РАБОЧУЮ ПРОГРАММУ</vt:lpstr>
      <vt:lpstr>Подготовить раздел «Планируемые результаты»</vt:lpstr>
      <vt:lpstr>Подготовить раздел «Планируемые результаты»</vt:lpstr>
      <vt:lpstr>Содержание учебного предмета, курса, модуля</vt:lpstr>
      <vt:lpstr>Тематическое планирование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Домашнее задание  замечательным  учителям,  с которым они легко справятся!  1.Выберите любую тему  Вашего предмета;  2.Предусмотрите виды деятельности (возьмите из Примерных рабочих программ, edsoo.ru);  3.Продумайте планируемые результаты для выбранной темы (по представленному выше образцу);  4.Подберите задания и вопросы, способствующие включению детей в предусмотренные виды деятельности и направленные на достижение запланированных результатов.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Школа</cp:lastModifiedBy>
  <cp:revision>20</cp:revision>
  <dcterms:created xsi:type="dcterms:W3CDTF">2021-12-23T06:29:20Z</dcterms:created>
  <dcterms:modified xsi:type="dcterms:W3CDTF">2022-06-25T08:39:46Z</dcterms:modified>
</cp:coreProperties>
</file>